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31"/>
  </p:notesMasterIdLst>
  <p:sldIdLst>
    <p:sldId id="256" r:id="rId2"/>
    <p:sldId id="258" r:id="rId3"/>
    <p:sldId id="260" r:id="rId4"/>
    <p:sldId id="305" r:id="rId5"/>
    <p:sldId id="262" r:id="rId6"/>
    <p:sldId id="263" r:id="rId7"/>
    <p:sldId id="265" r:id="rId8"/>
    <p:sldId id="268" r:id="rId9"/>
    <p:sldId id="269" r:id="rId10"/>
    <p:sldId id="270" r:id="rId11"/>
    <p:sldId id="271" r:id="rId12"/>
    <p:sldId id="272" r:id="rId13"/>
    <p:sldId id="275" r:id="rId14"/>
    <p:sldId id="276" r:id="rId15"/>
    <p:sldId id="277" r:id="rId16"/>
    <p:sldId id="279" r:id="rId17"/>
    <p:sldId id="281" r:id="rId18"/>
    <p:sldId id="283" r:id="rId19"/>
    <p:sldId id="284" r:id="rId20"/>
    <p:sldId id="285" r:id="rId21"/>
    <p:sldId id="286" r:id="rId22"/>
    <p:sldId id="291" r:id="rId23"/>
    <p:sldId id="292" r:id="rId24"/>
    <p:sldId id="298" r:id="rId25"/>
    <p:sldId id="299" r:id="rId26"/>
    <p:sldId id="301" r:id="rId27"/>
    <p:sldId id="302" r:id="rId28"/>
    <p:sldId id="304" r:id="rId29"/>
    <p:sldId id="320" r:id="rId30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81" autoAdjust="0"/>
  </p:normalViewPr>
  <p:slideViewPr>
    <p:cSldViewPr>
      <p:cViewPr varScale="1">
        <p:scale>
          <a:sx n="75" d="100"/>
          <a:sy n="75" d="100"/>
        </p:scale>
        <p:origin x="141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0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BC40999-3147-4516-BB5D-3C27810D44D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06304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4CF0D2AF-BFE8-457A-89EA-B639EFC3B7A2}" type="slidenum">
              <a:rPr lang="en-US" altLang="zh-CN"/>
              <a:pPr/>
              <a:t>2</a:t>
            </a:fld>
            <a:endParaRPr lang="en-US" altLang="zh-CN"/>
          </a:p>
        </p:txBody>
      </p:sp>
      <p:sp>
        <p:nvSpPr>
          <p:cNvPr id="33795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6" name="备注占位符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zh-C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774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371715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70E41E-EDA9-44CB-9C87-C4DA7A37A9A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6977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3128B8-52E9-47CB-84A5-649437FEA79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4326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07188" y="609600"/>
            <a:ext cx="2135187" cy="54895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01625" y="609600"/>
            <a:ext cx="6253163" cy="54895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DD4771-FC9F-4B55-98B4-B69FB813F2A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9689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68C329-F573-469B-9F26-D766BA8555E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24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DA8837-0EBE-4D7D-9F23-C656859E19B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93629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01625" y="1905000"/>
            <a:ext cx="4194175" cy="4194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194175" cy="4194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FDCA0-E5D5-497F-B181-3F35A99BC41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8065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5AFFAD-F43E-4194-836E-F91942605A1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704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00D719-31F7-4A3F-922E-B8A4C5DB349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860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77E67C-430C-4FE1-BF52-FEC89C2D098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8411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97D99C-16BF-4862-A28A-22696196608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8964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E49B3A-5490-4085-AD08-B1B071B8AC8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093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609600"/>
            <a:ext cx="8540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905000"/>
            <a:ext cx="8540750" cy="419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706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706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706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5E5657C-6256-4416-9A45-A8F8855EAFF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9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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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itchFamily="2" charset="2"/>
        <a:buChar char="v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itchFamily="2" charset="2"/>
        <a:buChar char="v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itchFamily="2" charset="2"/>
        <a:buChar char="v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itchFamily="2" charset="2"/>
        <a:buChar char="v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2843213" y="1125538"/>
            <a:ext cx="7126287" cy="2879725"/>
          </a:xfrm>
        </p:spPr>
        <p:txBody>
          <a:bodyPr/>
          <a:lstStyle/>
          <a:p>
            <a:pPr eaLnBrk="1" hangingPunct="1"/>
            <a:r>
              <a:rPr lang="en-US" altLang="zh-CN" sz="3200" dirty="0" smtClean="0">
                <a:solidFill>
                  <a:schemeClr val="tx1"/>
                </a:solidFill>
              </a:rPr>
              <a:t/>
            </a:r>
            <a:br>
              <a:rPr lang="en-US" altLang="zh-CN" sz="3200" dirty="0" smtClean="0">
                <a:solidFill>
                  <a:schemeClr val="tx1"/>
                </a:solidFill>
              </a:rPr>
            </a:br>
            <a:r>
              <a:rPr lang="zh-CN" altLang="en-US" sz="3600" b="1" dirty="0" smtClean="0">
                <a:solidFill>
                  <a:schemeClr val="tx1"/>
                </a:solidFill>
                <a:latin typeface="宋体" panose="02010600030101010101" pitchFamily="2" charset="-122"/>
              </a:rPr>
              <a:t>人力资源社会保障统计</a:t>
            </a:r>
            <a:br>
              <a:rPr lang="zh-CN" altLang="en-US" sz="3600" b="1" dirty="0" smtClean="0">
                <a:solidFill>
                  <a:schemeClr val="tx1"/>
                </a:solidFill>
                <a:latin typeface="宋体" panose="02010600030101010101" pitchFamily="2" charset="-122"/>
              </a:rPr>
            </a:br>
            <a:r>
              <a:rPr lang="zh-CN" altLang="en-US" sz="3600" b="1" dirty="0" smtClean="0">
                <a:solidFill>
                  <a:schemeClr val="tx1"/>
                </a:solidFill>
                <a:latin typeface="宋体" panose="02010600030101010101" pitchFamily="2" charset="-122"/>
              </a:rPr>
              <a:t>报表系统培训 </a:t>
            </a:r>
            <a:br>
              <a:rPr lang="zh-CN" altLang="en-US" sz="3600" b="1" dirty="0" smtClean="0">
                <a:solidFill>
                  <a:schemeClr val="tx1"/>
                </a:solidFill>
                <a:latin typeface="宋体" panose="02010600030101010101" pitchFamily="2" charset="-122"/>
              </a:rPr>
            </a:br>
            <a:r>
              <a:rPr lang="zh-CN" altLang="en-US" sz="3600" b="1" dirty="0" smtClean="0">
                <a:solidFill>
                  <a:schemeClr val="tx1"/>
                </a:solidFill>
                <a:latin typeface="宋体" panose="02010600030101010101" pitchFamily="2" charset="-122"/>
              </a:rPr>
              <a:t>（</a:t>
            </a:r>
            <a:r>
              <a:rPr lang="en-US" altLang="zh-CN" sz="3600" b="1" dirty="0" smtClean="0">
                <a:solidFill>
                  <a:schemeClr val="tx1"/>
                </a:solidFill>
                <a:latin typeface="宋体" panose="02010600030101010101" pitchFamily="2" charset="-122"/>
              </a:rPr>
              <a:t>SMIS2012</a:t>
            </a:r>
            <a:r>
              <a:rPr lang="zh-CN" altLang="en-US" sz="3600" b="1" dirty="0" smtClean="0">
                <a:solidFill>
                  <a:schemeClr val="tx1"/>
                </a:solidFill>
                <a:latin typeface="宋体" panose="02010600030101010101" pitchFamily="2" charset="-122"/>
              </a:rPr>
              <a:t>）</a:t>
            </a:r>
            <a:r>
              <a:rPr lang="zh-CN" altLang="en-US" sz="3600" dirty="0" smtClean="0">
                <a:solidFill>
                  <a:schemeClr val="tx1"/>
                </a:solidFill>
              </a:rPr>
              <a:t/>
            </a:r>
            <a:br>
              <a:rPr lang="zh-CN" altLang="en-US" sz="3600" dirty="0" smtClean="0">
                <a:solidFill>
                  <a:schemeClr val="tx1"/>
                </a:solidFill>
              </a:rPr>
            </a:br>
            <a:endParaRPr lang="zh-CN" altLang="en-US" sz="3600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2743200" y="3789363"/>
            <a:ext cx="6400800" cy="9096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sz="1800" dirty="0" smtClean="0"/>
              <a:t>            </a:t>
            </a:r>
            <a:r>
              <a:rPr lang="zh-CN" altLang="en-US" sz="1800" dirty="0" smtClean="0"/>
              <a:t>宜昌市人力资源</a:t>
            </a:r>
            <a:r>
              <a:rPr lang="zh-CN" altLang="en-US" sz="1800" dirty="0" smtClean="0"/>
              <a:t>和社会保障</a:t>
            </a:r>
            <a:r>
              <a:rPr lang="zh-CN" altLang="en-US" sz="1800" dirty="0" smtClean="0"/>
              <a:t>厅信息中心</a:t>
            </a:r>
            <a:endParaRPr lang="zh-CN" altLang="en-US" sz="1800" dirty="0" smtClean="0"/>
          </a:p>
          <a:p>
            <a:pPr eaLnBrk="1" hangingPunct="1">
              <a:lnSpc>
                <a:spcPct val="80000"/>
              </a:lnSpc>
            </a:pPr>
            <a:r>
              <a:rPr lang="zh-CN" altLang="en-US" sz="1800" dirty="0" smtClean="0"/>
              <a:t>          </a:t>
            </a:r>
            <a:r>
              <a:rPr lang="zh-CN" altLang="zh-CN" sz="1800" dirty="0" smtClean="0"/>
              <a:t>201</a:t>
            </a:r>
            <a:r>
              <a:rPr lang="en-US" altLang="zh-CN" sz="1800" dirty="0"/>
              <a:t>8</a:t>
            </a:r>
            <a:r>
              <a:rPr lang="zh-CN" altLang="en-US" sz="1800" dirty="0" smtClean="0"/>
              <a:t>年</a:t>
            </a:r>
            <a:r>
              <a:rPr lang="en-US" altLang="zh-CN" sz="1800" dirty="0" smtClean="0"/>
              <a:t>1</a:t>
            </a:r>
            <a:r>
              <a:rPr lang="zh-CN" altLang="en-US" sz="1800" dirty="0" smtClean="0"/>
              <a:t>月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 txBox="1">
            <a:spLocks noGrp="1" noChangeArrowheads="1"/>
          </p:cNvSpPr>
          <p:nvPr/>
        </p:nvSpPr>
        <p:spPr bwMode="auto">
          <a:xfrm>
            <a:off x="163513" y="6432550"/>
            <a:ext cx="560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346" tIns="33673" rIns="67346" bIns="33673"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endParaRPr lang="zh-CN" altLang="zh-CN" sz="1200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12291" name="Rectangle 2"/>
          <p:cNvSpPr>
            <a:spLocks/>
          </p:cNvSpPr>
          <p:nvPr/>
        </p:nvSpPr>
        <p:spPr bwMode="auto">
          <a:xfrm>
            <a:off x="184150" y="908050"/>
            <a:ext cx="8707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5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）合理性审核：非强制性审核，不通过的话也是可以上报的。</a:t>
            </a:r>
          </a:p>
        </p:txBody>
      </p:sp>
      <p:sp>
        <p:nvSpPr>
          <p:cNvPr id="12292" name="Text Box 3"/>
          <p:cNvSpPr txBox="1">
            <a:spLocks/>
          </p:cNvSpPr>
          <p:nvPr/>
        </p:nvSpPr>
        <p:spPr bwMode="auto">
          <a:xfrm>
            <a:off x="384175" y="1484313"/>
            <a:ext cx="8507413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操作练习：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00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 录入数据，点击合理性审核，如果有问题，系统弹出审核结果窗体，显示合理性审核结果。用户根据审核结果确定是否需要进行修改，如果不进行修改，需要在上报说明中说明错误原因。     </a:t>
            </a:r>
          </a:p>
        </p:txBody>
      </p:sp>
      <p:pic>
        <p:nvPicPr>
          <p:cNvPr id="12293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2997200"/>
            <a:ext cx="8177213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Rectangle 5"/>
          <p:cNvSpPr>
            <a:spLocks/>
          </p:cNvSpPr>
          <p:nvPr/>
        </p:nvSpPr>
        <p:spPr bwMode="auto">
          <a:xfrm>
            <a:off x="184150" y="4581525"/>
            <a:ext cx="8707438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6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）保存：数据确定无误后，用户点击“数据保存”，系统则将用户录入的数据保存到数据库中。</a:t>
            </a:r>
          </a:p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注：除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PM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、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PS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、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RW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这三套表外，点击保存都是对当前表的保存。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PM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、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PS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和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RW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这三套表，点击保存会对整套表数据进行保存。</a:t>
            </a:r>
          </a:p>
        </p:txBody>
      </p:sp>
      <p:sp>
        <p:nvSpPr>
          <p:cNvPr id="12295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603250" y="0"/>
            <a:ext cx="8540750" cy="549275"/>
          </a:xfrm>
          <a:noFill/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数据填报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 txBox="1">
            <a:spLocks noGrp="1" noChangeArrowheads="1"/>
          </p:cNvSpPr>
          <p:nvPr/>
        </p:nvSpPr>
        <p:spPr bwMode="auto">
          <a:xfrm>
            <a:off x="163513" y="6432550"/>
            <a:ext cx="560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346" tIns="33673" rIns="67346" bIns="33673"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endParaRPr lang="zh-CN" altLang="zh-CN" sz="1200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13315" name="Rectangle 2"/>
          <p:cNvSpPr>
            <a:spLocks/>
          </p:cNvSpPr>
          <p:nvPr/>
        </p:nvSpPr>
        <p:spPr bwMode="auto">
          <a:xfrm>
            <a:off x="436563" y="1773238"/>
            <a:ext cx="87074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7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）导出：将当前报表数据导出成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excel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文件，可选择当前表单、多张表单和全部表单导出。</a:t>
            </a:r>
          </a:p>
        </p:txBody>
      </p:sp>
      <p:sp>
        <p:nvSpPr>
          <p:cNvPr id="13316" name="Rectangle 4"/>
          <p:cNvSpPr>
            <a:spLocks/>
          </p:cNvSpPr>
          <p:nvPr/>
        </p:nvSpPr>
        <p:spPr bwMode="auto">
          <a:xfrm>
            <a:off x="315913" y="3079750"/>
            <a:ext cx="8707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8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）打印：用户可完成对当前报表、多张报表和全部报表的打印操作。</a:t>
            </a:r>
          </a:p>
        </p:txBody>
      </p:sp>
      <p:sp>
        <p:nvSpPr>
          <p:cNvPr id="13317" name="Rectangle 5"/>
          <p:cNvSpPr>
            <a:spLocks/>
          </p:cNvSpPr>
          <p:nvPr/>
        </p:nvSpPr>
        <p:spPr bwMode="auto">
          <a:xfrm>
            <a:off x="315913" y="3582988"/>
            <a:ext cx="87757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点击 “预览当前表” ，用户可根据打印要求对页面进行设置，比如横着打印或者竖着打印等。系统默认是横向打印的。用户可在“格式”中选择“缩小适合页面”来调整那些比较大的报表，以可以保证在一张纸中输出。</a:t>
            </a:r>
            <a:r>
              <a:rPr lang="zh-CN" altLang="en-US" sz="2000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</a:t>
            </a:r>
          </a:p>
        </p:txBody>
      </p:sp>
      <p:sp>
        <p:nvSpPr>
          <p:cNvPr id="13318" name="Rectangle 6"/>
          <p:cNvSpPr>
            <a:spLocks/>
          </p:cNvSpPr>
          <p:nvPr/>
        </p:nvSpPr>
        <p:spPr bwMode="auto">
          <a:xfrm>
            <a:off x="0" y="22780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13319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603250" y="-142875"/>
            <a:ext cx="8540750" cy="692150"/>
          </a:xfrm>
          <a:noFill/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数据填报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 txBox="1">
            <a:spLocks noGrp="1" noChangeArrowheads="1"/>
          </p:cNvSpPr>
          <p:nvPr/>
        </p:nvSpPr>
        <p:spPr bwMode="auto">
          <a:xfrm>
            <a:off x="163513" y="6432550"/>
            <a:ext cx="560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346" tIns="33673" rIns="67346" bIns="33673"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endParaRPr lang="zh-CN" altLang="zh-CN" sz="1200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141288" y="836613"/>
            <a:ext cx="870743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9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）输入方式：为方便用户快速录入数据，用户可以通过小键盘完成录入工作，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输入方式包括：行输入、列输入两种方式，其中行输入表示用户点击回车键后，系统自动将光标移到一行中的下一列上，用户可录入数据。</a:t>
            </a:r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163513" y="1920875"/>
            <a:ext cx="8707437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10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）关闭：关闭数据填报页面。</a:t>
            </a:r>
          </a:p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注：有的用户看不到关闭等按钮，主要是系统分辨率问题，可通过下列菜单方式查看到。</a:t>
            </a:r>
            <a:endParaRPr lang="en-US" altLang="zh-CN" sz="2000"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11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）单位数据导出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/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导入：方便用户对同一单位（包括类别）数据的互相操作。</a:t>
            </a:r>
          </a:p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12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）类别汇总：主要是完成对某一类数据穿钉汇总，并将汇总数保存在该类别中。</a:t>
            </a:r>
            <a:endParaRPr lang="en-US" altLang="zh-CN" sz="200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endParaRPr lang="zh-CN" altLang="en-US" sz="200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13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）单表查询：针对选定单位，某一张报表，选择若干宾栏或甲栏信息的查询。</a:t>
            </a:r>
            <a:endParaRPr lang="en-US" altLang="zh-CN" sz="200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14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）整包汇总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/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上报：主要是针对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PM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、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PS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和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RW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三套报表，这三套报表可以通过该功能将整个包进行汇总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/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上报，空表也可以汇总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/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上报，如果非这三套包，系统将提示：所选包非整包处理包，不允许整包汇总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/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上报。</a:t>
            </a:r>
          </a:p>
          <a:p>
            <a:endParaRPr lang="zh-CN" altLang="en-US" sz="200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endParaRPr lang="zh-CN" altLang="en-US" sz="2000"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603250" y="0"/>
            <a:ext cx="8540750" cy="549275"/>
          </a:xfrm>
          <a:noFill/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数据填报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 txBox="1">
            <a:spLocks noGrp="1" noChangeArrowheads="1"/>
          </p:cNvSpPr>
          <p:nvPr/>
        </p:nvSpPr>
        <p:spPr bwMode="auto">
          <a:xfrm>
            <a:off x="163513" y="6432550"/>
            <a:ext cx="560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346" tIns="33673" rIns="67346" bIns="33673"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endParaRPr lang="zh-CN" altLang="zh-CN" sz="1200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3250" y="-100013"/>
            <a:ext cx="8540750" cy="620713"/>
          </a:xfrm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数据填报</a:t>
            </a:r>
          </a:p>
        </p:txBody>
      </p:sp>
      <p:sp>
        <p:nvSpPr>
          <p:cNvPr id="15364" name="Rectangle 3"/>
          <p:cNvSpPr>
            <a:spLocks/>
          </p:cNvSpPr>
          <p:nvPr/>
        </p:nvSpPr>
        <p:spPr bwMode="auto">
          <a:xfrm>
            <a:off x="436563" y="836613"/>
            <a:ext cx="8707437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en-US" altLang="zh-CN" sz="200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endParaRPr lang="en-US" altLang="zh-CN" sz="200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15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）数据反查：查询某张报表汇总数据的是怎么汇总得到的。可反查一级或反查多级。</a:t>
            </a:r>
          </a:p>
        </p:txBody>
      </p:sp>
      <p:sp>
        <p:nvSpPr>
          <p:cNvPr id="15365" name="Rectangle 5"/>
          <p:cNvSpPr>
            <a:spLocks/>
          </p:cNvSpPr>
          <p:nvPr/>
        </p:nvSpPr>
        <p:spPr bwMode="auto">
          <a:xfrm>
            <a:off x="436563" y="2565400"/>
            <a:ext cx="8707437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16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）指标解释：即在报表定制过程中对报表每个指标信息的解释，用户在输入数据过程中可参考该信息进行数据填报；点开指标解释，用户对信息进行浏览。</a:t>
            </a:r>
          </a:p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（注：界面中指标解释为空是因为在报表定制中未添加，非系统功能问题）</a:t>
            </a:r>
          </a:p>
          <a:p>
            <a:endParaRPr lang="zh-CN" altLang="en-US" sz="200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endParaRPr lang="zh-CN" altLang="en-US" sz="200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17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）逻辑关系式：显示在报表中所有的逻辑校核式，用户在输入数据过程中可参考该关系式进行数据填报，点开逻辑关系式，用户对信息进行浏览。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 txBox="1">
            <a:spLocks noGrp="1" noChangeArrowheads="1"/>
          </p:cNvSpPr>
          <p:nvPr/>
        </p:nvSpPr>
        <p:spPr bwMode="auto">
          <a:xfrm>
            <a:off x="163513" y="6432550"/>
            <a:ext cx="560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346" tIns="33673" rIns="67346" bIns="33673"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endParaRPr lang="zh-CN" altLang="zh-CN" sz="1200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19113" y="-100013"/>
            <a:ext cx="8229600" cy="620713"/>
          </a:xfrm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数据填报</a:t>
            </a:r>
          </a:p>
        </p:txBody>
      </p:sp>
      <p:sp>
        <p:nvSpPr>
          <p:cNvPr id="16388" name="Rectangle 3"/>
          <p:cNvSpPr>
            <a:spLocks/>
          </p:cNvSpPr>
          <p:nvPr/>
        </p:nvSpPr>
        <p:spPr bwMode="auto">
          <a:xfrm>
            <a:off x="250825" y="1052513"/>
            <a:ext cx="87074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18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）审核结果：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报表填报过程中或结束时，点击逻辑性审核和合理性审核，系统将在此显示审核结果和审核错误数，如果“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0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个错误”，则表示审核通过，如果有错误，将在“（）”中显示有多少错误，用户点开后，系统列出所有的错误描述信息，双击某条错误提示，系统自动定位到出错的单元格，用户可直接在上面进行修改，直至审核无误。</a:t>
            </a:r>
          </a:p>
          <a:p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系统将审核结果分为：当前表审核结果和全表审核结果，其中当前表审核结果是用户操作的当前报表中存在的审核错误，全表审核结果是指整套包所有的审核结果。</a:t>
            </a:r>
          </a:p>
          <a:p>
            <a:endParaRPr lang="en-US" altLang="zh-CN" sz="200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</p:txBody>
      </p:sp>
      <p:sp>
        <p:nvSpPr>
          <p:cNvPr id="16389" name="Rectangle 4"/>
          <p:cNvSpPr>
            <a:spLocks/>
          </p:cNvSpPr>
          <p:nvPr/>
        </p:nvSpPr>
        <p:spPr bwMode="auto">
          <a:xfrm>
            <a:off x="250825" y="2636838"/>
            <a:ext cx="8442325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zh-CN" sz="2000"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pPr eaLnBrk="1" hangingPunct="1"/>
            <a:endParaRPr lang="en-US" altLang="zh-CN" sz="2000"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pPr eaLnBrk="1" hangingPunct="1"/>
            <a:endParaRPr lang="en-US" altLang="zh-CN" sz="2000"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pPr eaLnBrk="1" hangingPunct="1"/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其中“提取结果”功能是让用户可以看到每一条审核结果的错误表达式，“导出”功能是可以将审核错误信息导出到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Excel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中，方便用户做数据审核。</a:t>
            </a:r>
          </a:p>
          <a:p>
            <a:pPr eaLnBrk="1" hangingPunct="1"/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导出后的审核结果信息如下：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</a:t>
            </a:r>
          </a:p>
        </p:txBody>
      </p:sp>
      <p:pic>
        <p:nvPicPr>
          <p:cNvPr id="1639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4759325"/>
            <a:ext cx="5835650" cy="209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 txBox="1">
            <a:spLocks noGrp="1" noChangeArrowheads="1"/>
          </p:cNvSpPr>
          <p:nvPr/>
        </p:nvSpPr>
        <p:spPr bwMode="auto">
          <a:xfrm>
            <a:off x="163513" y="6432550"/>
            <a:ext cx="560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346" tIns="33673" rIns="67346" bIns="33673"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endParaRPr lang="zh-CN" altLang="zh-CN" sz="1200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68325" y="-100013"/>
            <a:ext cx="8540750" cy="620713"/>
          </a:xfrm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数据填报</a:t>
            </a:r>
          </a:p>
        </p:txBody>
      </p:sp>
      <p:sp>
        <p:nvSpPr>
          <p:cNvPr id="17412" name="Rectangle 3"/>
          <p:cNvSpPr>
            <a:spLocks/>
          </p:cNvSpPr>
          <p:nvPr/>
        </p:nvSpPr>
        <p:spPr bwMode="auto">
          <a:xfrm>
            <a:off x="252413" y="1952625"/>
            <a:ext cx="8707437" cy="286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19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）填表指南：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对当前报表填报做的解释，帮助填报人正确填报；</a:t>
            </a:r>
          </a:p>
          <a:p>
            <a:endParaRPr lang="zh-CN" altLang="en-US" sz="200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20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）上报说明：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对于在数据填报过程中，出现合理性审核，是允许用户可以上报的，但上级要了解为什么出错，因此用户在填报过程中，对出现的合理性审核在上报说明中给予解释，数据在上报时连同上报说明一起上报，上级也可以看到对出现的合理性审核的解释情况。</a:t>
            </a:r>
          </a:p>
          <a:p>
            <a:endParaRPr lang="zh-CN" altLang="en-US" sz="200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21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）“是否按报表对应关系过滤单位”：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默认情况下不勾选该框，如果用户勾选后，系统将会以该包中设置的单位取并集列出。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-33338"/>
            <a:ext cx="8540750" cy="582613"/>
          </a:xfrm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数据接收</a:t>
            </a:r>
          </a:p>
        </p:txBody>
      </p:sp>
      <p:sp>
        <p:nvSpPr>
          <p:cNvPr id="18435" name="Rectangle 3"/>
          <p:cNvSpPr>
            <a:spLocks/>
          </p:cNvSpPr>
          <p:nvPr/>
        </p:nvSpPr>
        <p:spPr bwMode="auto">
          <a:xfrm>
            <a:off x="317500" y="765175"/>
            <a:ext cx="83772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完成将下级上报数据接收到系统中，并监控下级上报情况和审核下级上报数据。</a:t>
            </a:r>
          </a:p>
        </p:txBody>
      </p:sp>
      <p:grpSp>
        <p:nvGrpSpPr>
          <p:cNvPr id="18436" name="Group 4"/>
          <p:cNvGrpSpPr>
            <a:grpSpLocks/>
          </p:cNvGrpSpPr>
          <p:nvPr/>
        </p:nvGrpSpPr>
        <p:grpSpPr bwMode="auto">
          <a:xfrm>
            <a:off x="1187450" y="1193800"/>
            <a:ext cx="6367463" cy="4106863"/>
            <a:chOff x="0" y="1161"/>
            <a:chExt cx="3318" cy="1998"/>
          </a:xfrm>
        </p:grpSpPr>
        <p:pic>
          <p:nvPicPr>
            <p:cNvPr id="18438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161"/>
              <a:ext cx="3318" cy="1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39" name="Rectangle 6"/>
            <p:cNvSpPr>
              <a:spLocks noChangeArrowheads="1"/>
            </p:cNvSpPr>
            <p:nvPr/>
          </p:nvSpPr>
          <p:spPr bwMode="auto">
            <a:xfrm>
              <a:off x="0" y="1455"/>
              <a:ext cx="3312" cy="118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zh-CN" sz="3100" b="1">
                <a:solidFill>
                  <a:srgbClr val="000000"/>
                </a:solidFill>
                <a:latin typeface="Gill Sans" pitchFamily="-112" charset="0"/>
                <a:ea typeface="华文细黑" panose="02010600040101010101" pitchFamily="2" charset="-122"/>
                <a:sym typeface="Gill Sans" pitchFamily="-112" charset="0"/>
              </a:endParaRPr>
            </a:p>
          </p:txBody>
        </p:sp>
        <p:sp>
          <p:nvSpPr>
            <p:cNvPr id="18440" name="Rectangle 7"/>
            <p:cNvSpPr>
              <a:spLocks noChangeArrowheads="1"/>
            </p:cNvSpPr>
            <p:nvPr/>
          </p:nvSpPr>
          <p:spPr bwMode="auto">
            <a:xfrm>
              <a:off x="0" y="1559"/>
              <a:ext cx="648" cy="344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zh-CN" sz="3100" b="1">
                <a:solidFill>
                  <a:srgbClr val="000000"/>
                </a:solidFill>
                <a:latin typeface="Gill Sans" pitchFamily="-112" charset="0"/>
                <a:ea typeface="华文细黑" panose="02010600040101010101" pitchFamily="2" charset="-122"/>
                <a:sym typeface="Gill Sans" pitchFamily="-112" charset="0"/>
              </a:endParaRPr>
            </a:p>
          </p:txBody>
        </p:sp>
        <p:sp>
          <p:nvSpPr>
            <p:cNvPr id="18441" name="Rectangle 8"/>
            <p:cNvSpPr>
              <a:spLocks noChangeArrowheads="1"/>
            </p:cNvSpPr>
            <p:nvPr/>
          </p:nvSpPr>
          <p:spPr bwMode="auto">
            <a:xfrm>
              <a:off x="0" y="1910"/>
              <a:ext cx="648" cy="936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zh-CN" sz="3100" b="1">
                <a:solidFill>
                  <a:srgbClr val="000000"/>
                </a:solidFill>
                <a:latin typeface="Gill Sans" pitchFamily="-112" charset="0"/>
                <a:ea typeface="华文细黑" panose="02010600040101010101" pitchFamily="2" charset="-122"/>
                <a:sym typeface="Gill Sans" pitchFamily="-112" charset="0"/>
              </a:endParaRPr>
            </a:p>
          </p:txBody>
        </p:sp>
        <p:sp>
          <p:nvSpPr>
            <p:cNvPr id="18442" name="Rectangle 9"/>
            <p:cNvSpPr>
              <a:spLocks noChangeArrowheads="1"/>
            </p:cNvSpPr>
            <p:nvPr/>
          </p:nvSpPr>
          <p:spPr bwMode="auto">
            <a:xfrm>
              <a:off x="0" y="2846"/>
              <a:ext cx="648" cy="312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zh-CN" sz="3100" b="1">
                <a:solidFill>
                  <a:srgbClr val="000000"/>
                </a:solidFill>
                <a:latin typeface="Gill Sans" pitchFamily="-112" charset="0"/>
                <a:ea typeface="华文细黑" panose="02010600040101010101" pitchFamily="2" charset="-122"/>
                <a:sym typeface="Gill Sans" pitchFamily="-112" charset="0"/>
              </a:endParaRPr>
            </a:p>
          </p:txBody>
        </p:sp>
        <p:sp>
          <p:nvSpPr>
            <p:cNvPr id="18443" name="Rectangle 10"/>
            <p:cNvSpPr>
              <a:spLocks noChangeArrowheads="1"/>
            </p:cNvSpPr>
            <p:nvPr/>
          </p:nvSpPr>
          <p:spPr bwMode="auto">
            <a:xfrm>
              <a:off x="648" y="1598"/>
              <a:ext cx="2664" cy="1560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zh-CN" sz="3100" b="1">
                <a:solidFill>
                  <a:srgbClr val="000000"/>
                </a:solidFill>
                <a:latin typeface="Gill Sans" pitchFamily="-112" charset="0"/>
                <a:ea typeface="华文细黑" panose="02010600040101010101" pitchFamily="2" charset="-122"/>
                <a:sym typeface="Gill Sans" pitchFamily="-112" charset="0"/>
              </a:endParaRPr>
            </a:p>
          </p:txBody>
        </p:sp>
        <p:sp>
          <p:nvSpPr>
            <p:cNvPr id="18444" name="AutoShape 11"/>
            <p:cNvSpPr>
              <a:spLocks/>
            </p:cNvSpPr>
            <p:nvPr/>
          </p:nvSpPr>
          <p:spPr bwMode="auto">
            <a:xfrm>
              <a:off x="1872" y="1214"/>
              <a:ext cx="576" cy="187"/>
            </a:xfrm>
            <a:prstGeom prst="borderCallout1">
              <a:avLst>
                <a:gd name="adj1" fmla="val 38505"/>
                <a:gd name="adj2" fmla="val 108333"/>
                <a:gd name="adj3" fmla="val 167380"/>
                <a:gd name="adj4" fmla="val 153125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zh-CN" alt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Gill Sans" pitchFamily="-112" charset="0"/>
                </a:rPr>
                <a:t>功能区</a:t>
              </a:r>
              <a:endParaRPr lang="zh-CN" altLang="en-US" sz="1400">
                <a:solidFill>
                  <a:srgbClr val="000000"/>
                </a:solidFill>
                <a:latin typeface="Gill Sans" pitchFamily="-112" charset="0"/>
                <a:cs typeface="Times New Roman" panose="02020603050405020304" pitchFamily="18" charset="0"/>
                <a:sym typeface="Gill Sans" pitchFamily="-112" charset="0"/>
              </a:endParaRPr>
            </a:p>
          </p:txBody>
        </p:sp>
        <p:sp>
          <p:nvSpPr>
            <p:cNvPr id="18445" name="AutoShape 12"/>
            <p:cNvSpPr>
              <a:spLocks/>
            </p:cNvSpPr>
            <p:nvPr/>
          </p:nvSpPr>
          <p:spPr bwMode="auto">
            <a:xfrm>
              <a:off x="744" y="1214"/>
              <a:ext cx="576" cy="187"/>
            </a:xfrm>
            <a:prstGeom prst="borderCallout1">
              <a:avLst>
                <a:gd name="adj1" fmla="val 38505"/>
                <a:gd name="adj2" fmla="val -8333"/>
                <a:gd name="adj3" fmla="val 234227"/>
                <a:gd name="adj4" fmla="val -63542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zh-CN" alt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Gill Sans" pitchFamily="-112" charset="0"/>
                </a:rPr>
                <a:t>报表选择区</a:t>
              </a:r>
              <a:endParaRPr lang="zh-CN" altLang="en-US" sz="1400">
                <a:solidFill>
                  <a:srgbClr val="000000"/>
                </a:solidFill>
                <a:latin typeface="Gill Sans" pitchFamily="-112" charset="0"/>
                <a:cs typeface="Times New Roman" panose="02020603050405020304" pitchFamily="18" charset="0"/>
                <a:sym typeface="Gill Sans" pitchFamily="-112" charset="0"/>
              </a:endParaRPr>
            </a:p>
          </p:txBody>
        </p:sp>
        <p:sp>
          <p:nvSpPr>
            <p:cNvPr id="18446" name="AutoShape 13"/>
            <p:cNvSpPr>
              <a:spLocks/>
            </p:cNvSpPr>
            <p:nvPr/>
          </p:nvSpPr>
          <p:spPr bwMode="auto">
            <a:xfrm>
              <a:off x="720" y="1963"/>
              <a:ext cx="576" cy="187"/>
            </a:xfrm>
            <a:prstGeom prst="borderCallout1">
              <a:avLst>
                <a:gd name="adj1" fmla="val 38505"/>
                <a:gd name="adj2" fmla="val -8333"/>
                <a:gd name="adj3" fmla="val 234227"/>
                <a:gd name="adj4" fmla="val -63542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zh-CN" alt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Gill Sans" pitchFamily="-112" charset="0"/>
                </a:rPr>
                <a:t>单位选择区</a:t>
              </a:r>
              <a:endParaRPr lang="zh-CN" altLang="en-US" sz="1400">
                <a:solidFill>
                  <a:srgbClr val="000000"/>
                </a:solidFill>
                <a:latin typeface="Gill Sans" pitchFamily="-112" charset="0"/>
                <a:cs typeface="Times New Roman" panose="02020603050405020304" pitchFamily="18" charset="0"/>
                <a:sym typeface="Gill Sans" pitchFamily="-112" charset="0"/>
              </a:endParaRPr>
            </a:p>
          </p:txBody>
        </p:sp>
        <p:sp>
          <p:nvSpPr>
            <p:cNvPr id="18447" name="AutoShape 14"/>
            <p:cNvSpPr>
              <a:spLocks/>
            </p:cNvSpPr>
            <p:nvPr/>
          </p:nvSpPr>
          <p:spPr bwMode="auto">
            <a:xfrm>
              <a:off x="792" y="2774"/>
              <a:ext cx="576" cy="187"/>
            </a:xfrm>
            <a:prstGeom prst="borderCallout1">
              <a:avLst>
                <a:gd name="adj1" fmla="val 38505"/>
                <a:gd name="adj2" fmla="val -8333"/>
                <a:gd name="adj3" fmla="val 112833"/>
                <a:gd name="adj4" fmla="val -80208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zh-CN" alt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Gill Sans" pitchFamily="-112" charset="0"/>
                </a:rPr>
                <a:t>单位状态提示</a:t>
              </a:r>
              <a:endParaRPr lang="zh-CN" altLang="en-US" sz="1400">
                <a:solidFill>
                  <a:srgbClr val="000000"/>
                </a:solidFill>
                <a:latin typeface="Gill Sans" pitchFamily="-112" charset="0"/>
                <a:cs typeface="Times New Roman" panose="02020603050405020304" pitchFamily="18" charset="0"/>
                <a:sym typeface="Gill Sans" pitchFamily="-112" charset="0"/>
              </a:endParaRPr>
            </a:p>
          </p:txBody>
        </p:sp>
      </p:grpSp>
      <p:sp>
        <p:nvSpPr>
          <p:cNvPr id="18437" name="Rectangle 15"/>
          <p:cNvSpPr>
            <a:spLocks/>
          </p:cNvSpPr>
          <p:nvPr/>
        </p:nvSpPr>
        <p:spPr bwMode="auto">
          <a:xfrm>
            <a:off x="117475" y="5373688"/>
            <a:ext cx="87757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如果用户仅是完成将数据接收进来，那么直接点击“接收”按钮即可，不需要对该页面中的其他功能进行操作；如果用户想看有上报关系的单位的情况，则需要选期别、选报表，点击查询后从左边中间的单位列表中看这些单位的填报情况。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 txBox="1">
            <a:spLocks noGrp="1" noChangeArrowheads="1"/>
          </p:cNvSpPr>
          <p:nvPr/>
        </p:nvSpPr>
        <p:spPr bwMode="auto">
          <a:xfrm>
            <a:off x="163513" y="6432550"/>
            <a:ext cx="560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346" tIns="33673" rIns="67346" bIns="33673"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endParaRPr lang="zh-CN" altLang="zh-CN" sz="1200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3250" y="0"/>
            <a:ext cx="8540750" cy="503238"/>
          </a:xfrm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数据接收</a:t>
            </a:r>
          </a:p>
        </p:txBody>
      </p:sp>
      <p:sp>
        <p:nvSpPr>
          <p:cNvPr id="19460" name="Rectangle 3"/>
          <p:cNvSpPr>
            <a:spLocks/>
          </p:cNvSpPr>
          <p:nvPr/>
        </p:nvSpPr>
        <p:spPr bwMode="auto">
          <a:xfrm>
            <a:off x="323850" y="2133600"/>
            <a:ext cx="75771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2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）批量接收：一次性将多个单位的上报文件接收到系统中。 </a:t>
            </a:r>
          </a:p>
        </p:txBody>
      </p:sp>
      <p:sp>
        <p:nvSpPr>
          <p:cNvPr id="19461" name="Rectangle 5"/>
          <p:cNvSpPr>
            <a:spLocks/>
          </p:cNvSpPr>
          <p:nvPr/>
        </p:nvSpPr>
        <p:spPr bwMode="auto">
          <a:xfrm>
            <a:off x="250825" y="2492375"/>
            <a:ext cx="8440738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将下级上报的数据放到一个目录下，通过选择该目录下要接收的文件，系统将这些文件中的单位与系统中的单位做对应，用户可判断是否需要批量接收，对于不满足批量接收条件（单位代码或单位名称不一致）的单位，系统提醒用户人工匹配。</a:t>
            </a:r>
          </a:p>
        </p:txBody>
      </p:sp>
      <p:sp>
        <p:nvSpPr>
          <p:cNvPr id="19462" name="Rectangle 6"/>
          <p:cNvSpPr>
            <a:spLocks/>
          </p:cNvSpPr>
          <p:nvPr/>
        </p:nvSpPr>
        <p:spPr bwMode="auto">
          <a:xfrm>
            <a:off x="323850" y="3933825"/>
            <a:ext cx="8574088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重要提示：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批量接收时，当数据包中的单位与系统中的单位编码和名称都一致时，系统默认选中，允许批量接收，当单位编码一致但名称不一致时，系统红色显色这条数据，需要用户确认再勾选，如果单位编码在系统中不存在时，不允许导入，系统灰色显示该条数据。 </a:t>
            </a:r>
          </a:p>
          <a:p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批量接收如果在接收过程中存在异常，如数据已存在、合理性审核不通过等，系统不接收该数据包，在整个批量接收完成后，有一个接收不成功的列表标明没有接收的原因，这时用户可以勾选再次强制接收。</a:t>
            </a:r>
          </a:p>
        </p:txBody>
      </p:sp>
      <p:sp>
        <p:nvSpPr>
          <p:cNvPr id="19463" name="Rectangle 3"/>
          <p:cNvSpPr>
            <a:spLocks/>
          </p:cNvSpPr>
          <p:nvPr/>
        </p:nvSpPr>
        <p:spPr bwMode="auto">
          <a:xfrm>
            <a:off x="252413" y="1358900"/>
            <a:ext cx="59039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1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）接收：</a:t>
            </a:r>
          </a:p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  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将单个上报包数据接收到系统中。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 txBox="1">
            <a:spLocks noGrp="1" noChangeArrowheads="1"/>
          </p:cNvSpPr>
          <p:nvPr/>
        </p:nvSpPr>
        <p:spPr bwMode="auto">
          <a:xfrm>
            <a:off x="163513" y="6432550"/>
            <a:ext cx="560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346" tIns="33673" rIns="67346" bIns="33673"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endParaRPr lang="zh-CN" altLang="zh-CN" sz="1200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68325" y="-26988"/>
            <a:ext cx="8540750" cy="549276"/>
          </a:xfrm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数据汇总</a:t>
            </a: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1"/>
          <a:stretch>
            <a:fillRect/>
          </a:stretch>
        </p:blipFill>
        <p:spPr bwMode="auto">
          <a:xfrm>
            <a:off x="250825" y="908050"/>
            <a:ext cx="6711950" cy="430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252413" y="1482725"/>
            <a:ext cx="6700837" cy="1143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0486" name="Rectangle 7"/>
          <p:cNvSpPr>
            <a:spLocks noChangeArrowheads="1"/>
          </p:cNvSpPr>
          <p:nvPr/>
        </p:nvSpPr>
        <p:spPr bwMode="auto">
          <a:xfrm>
            <a:off x="252413" y="1595438"/>
            <a:ext cx="6700837" cy="1143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0487" name="Rectangle 5"/>
          <p:cNvSpPr>
            <a:spLocks noChangeArrowheads="1"/>
          </p:cNvSpPr>
          <p:nvPr/>
        </p:nvSpPr>
        <p:spPr bwMode="auto">
          <a:xfrm>
            <a:off x="252413" y="1704975"/>
            <a:ext cx="6700837" cy="266065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0488" name="AutoShape 8"/>
          <p:cNvSpPr>
            <a:spLocks/>
          </p:cNvSpPr>
          <p:nvPr/>
        </p:nvSpPr>
        <p:spPr bwMode="auto">
          <a:xfrm>
            <a:off x="3311525" y="1139825"/>
            <a:ext cx="1165225" cy="346075"/>
          </a:xfrm>
          <a:prstGeom prst="borderCallout1">
            <a:avLst>
              <a:gd name="adj1" fmla="val 33028"/>
              <a:gd name="adj2" fmla="val -6037"/>
              <a:gd name="adj3" fmla="val 108255"/>
              <a:gd name="adj4" fmla="val -52829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1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Gill Sans" pitchFamily="-112" charset="0"/>
              </a:rPr>
              <a:t>功能区</a:t>
            </a:r>
            <a:endParaRPr lang="zh-CN" altLang="en-US" sz="1200">
              <a:solidFill>
                <a:srgbClr val="000000"/>
              </a:solidFill>
              <a:latin typeface="Gill Sans" pitchFamily="-112" charset="0"/>
              <a:cs typeface="Times New Roman" panose="02020603050405020304" pitchFamily="18" charset="0"/>
              <a:sym typeface="Gill Sans" pitchFamily="-112" charset="0"/>
            </a:endParaRPr>
          </a:p>
        </p:txBody>
      </p:sp>
      <p:sp>
        <p:nvSpPr>
          <p:cNvPr id="20489" name="AutoShape 9"/>
          <p:cNvSpPr>
            <a:spLocks/>
          </p:cNvSpPr>
          <p:nvPr/>
        </p:nvSpPr>
        <p:spPr bwMode="auto">
          <a:xfrm>
            <a:off x="3417888" y="1635125"/>
            <a:ext cx="1163637" cy="346075"/>
          </a:xfrm>
          <a:prstGeom prst="borderCallout1">
            <a:avLst>
              <a:gd name="adj1" fmla="val 33028"/>
              <a:gd name="adj2" fmla="val -6037"/>
              <a:gd name="adj3" fmla="val 5963"/>
              <a:gd name="adj4" fmla="val -61134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1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Gill Sans" pitchFamily="-112" charset="0"/>
              </a:rPr>
              <a:t>查询区</a:t>
            </a:r>
            <a:endParaRPr lang="zh-CN" altLang="en-US" sz="1200">
              <a:solidFill>
                <a:srgbClr val="000000"/>
              </a:solidFill>
              <a:latin typeface="Gill Sans" pitchFamily="-112" charset="0"/>
              <a:cs typeface="Times New Roman" panose="02020603050405020304" pitchFamily="18" charset="0"/>
              <a:sym typeface="Gill Sans" pitchFamily="-112" charset="0"/>
            </a:endParaRPr>
          </a:p>
        </p:txBody>
      </p:sp>
      <p:sp>
        <p:nvSpPr>
          <p:cNvPr id="20490" name="Rectangle 10"/>
          <p:cNvSpPr>
            <a:spLocks/>
          </p:cNvSpPr>
          <p:nvPr/>
        </p:nvSpPr>
        <p:spPr bwMode="auto">
          <a:xfrm>
            <a:off x="0" y="18430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0491" name="Rectangle 13"/>
          <p:cNvSpPr>
            <a:spLocks/>
          </p:cNvSpPr>
          <p:nvPr/>
        </p:nvSpPr>
        <p:spPr bwMode="auto">
          <a:xfrm>
            <a:off x="0" y="18430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0492" name="Rectangle 14"/>
          <p:cNvSpPr>
            <a:spLocks/>
          </p:cNvSpPr>
          <p:nvPr/>
        </p:nvSpPr>
        <p:spPr bwMode="auto">
          <a:xfrm>
            <a:off x="252413" y="5300663"/>
            <a:ext cx="86391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界面：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最上面是功能区，包括：综合汇总、分类汇总、浏览汇总数据；中间部分是对报表的进一步定位，并可从“下级上报情况”中看到上报情况的汇总数；最下面一部分显示的是所有的报表结构，用户可看到某期别值下的汇总情况。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90550" y="0"/>
            <a:ext cx="8229600" cy="476250"/>
          </a:xfrm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数据汇总</a:t>
            </a:r>
          </a:p>
        </p:txBody>
      </p:sp>
      <p:sp>
        <p:nvSpPr>
          <p:cNvPr id="21507" name="Rectangle 4"/>
          <p:cNvSpPr>
            <a:spLocks/>
          </p:cNvSpPr>
          <p:nvPr/>
        </p:nvSpPr>
        <p:spPr bwMode="auto">
          <a:xfrm>
            <a:off x="436563" y="1412875"/>
            <a:ext cx="8707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1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）综合汇总：对所有要汇总的单位的数据进行穿钉汇总。 </a:t>
            </a:r>
          </a:p>
        </p:txBody>
      </p:sp>
      <p:sp>
        <p:nvSpPr>
          <p:cNvPr id="21508" name="Rectangle 6"/>
          <p:cNvSpPr>
            <a:spLocks/>
          </p:cNvSpPr>
          <p:nvPr/>
        </p:nvSpPr>
        <p:spPr bwMode="auto">
          <a:xfrm>
            <a:off x="436563" y="2133600"/>
            <a:ext cx="8707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2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）分类汇总：可对指定单位属性的单位进行穿钉汇总。 </a:t>
            </a:r>
          </a:p>
        </p:txBody>
      </p:sp>
      <p:sp>
        <p:nvSpPr>
          <p:cNvPr id="21509" name="Text Box 7"/>
          <p:cNvSpPr txBox="1">
            <a:spLocks/>
          </p:cNvSpPr>
          <p:nvPr/>
        </p:nvSpPr>
        <p:spPr bwMode="auto">
          <a:xfrm>
            <a:off x="250825" y="3141663"/>
            <a:ext cx="8626475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注：分类汇总中左边单位树和单位属性选择，两条件同时选时，系统取并集；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00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  分类汇总结果不入库，可导出成</a:t>
            </a:r>
            <a:r>
              <a:rPr lang="en-US" altLang="zh-CN" sz="200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excel</a:t>
            </a:r>
            <a:r>
              <a:rPr lang="zh-CN" altLang="en-US" sz="200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文件。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 txBox="1">
            <a:spLocks noGrp="1" noChangeArrowheads="1"/>
          </p:cNvSpPr>
          <p:nvPr/>
        </p:nvSpPr>
        <p:spPr bwMode="auto">
          <a:xfrm>
            <a:off x="163513" y="6432550"/>
            <a:ext cx="560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346" tIns="33673" rIns="67346" bIns="33673"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endParaRPr lang="zh-CN" altLang="zh-CN" sz="1200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pic>
        <p:nvPicPr>
          <p:cNvPr id="4099" name="Picture 2" descr="F:\work\江苏移动\素材\未标题-1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11" b="1376"/>
          <a:stretch>
            <a:fillRect/>
          </a:stretch>
        </p:blipFill>
        <p:spPr bwMode="auto">
          <a:xfrm>
            <a:off x="441325" y="669925"/>
            <a:ext cx="8702675" cy="581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7" name="矩形 116"/>
          <p:cNvSpPr>
            <a:spLocks noChangeArrowheads="1"/>
          </p:cNvSpPr>
          <p:nvPr/>
        </p:nvSpPr>
        <p:spPr bwMode="auto">
          <a:xfrm>
            <a:off x="1252538" y="1042988"/>
            <a:ext cx="1023937" cy="369887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b="1" kern="0" dirty="0">
                <a:solidFill>
                  <a:sysClr val="windowText" lastClr="000000"/>
                </a:solidFill>
                <a:latin typeface="华文中宋" pitchFamily="2" charset="-122"/>
                <a:ea typeface="华文中宋" pitchFamily="2" charset="-122"/>
                <a:sym typeface="Gill Sans" pitchFamily="-112" charset="0"/>
              </a:rPr>
              <a:t>单位管理</a:t>
            </a:r>
            <a:endParaRPr lang="zh-CN" altLang="en-US" kern="0" dirty="0">
              <a:solidFill>
                <a:sysClr val="windowText" lastClr="000000"/>
              </a:solidFill>
              <a:latin typeface="Gill Sans" pitchFamily="-112" charset="0"/>
              <a:ea typeface="华文细黑" pitchFamily="2" charset="-122"/>
              <a:sym typeface="Gill Sans" pitchFamily="-112" charset="0"/>
            </a:endParaRPr>
          </a:p>
        </p:txBody>
      </p:sp>
      <p:sp>
        <p:nvSpPr>
          <p:cNvPr id="119" name="矩形 118"/>
          <p:cNvSpPr>
            <a:spLocks noChangeArrowheads="1"/>
          </p:cNvSpPr>
          <p:nvPr/>
        </p:nvSpPr>
        <p:spPr bwMode="auto">
          <a:xfrm>
            <a:off x="1927225" y="1524000"/>
            <a:ext cx="1022350" cy="36830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b="1" kern="0" dirty="0">
                <a:solidFill>
                  <a:sysClr val="windowText" lastClr="000000"/>
                </a:solidFill>
                <a:latin typeface="华文中宋" pitchFamily="2" charset="-122"/>
                <a:ea typeface="华文中宋" pitchFamily="2" charset="-122"/>
                <a:sym typeface="Gill Sans" pitchFamily="-112" charset="0"/>
              </a:rPr>
              <a:t>年度管理</a:t>
            </a:r>
            <a:endParaRPr lang="zh-CN" altLang="en-US" kern="0" dirty="0">
              <a:solidFill>
                <a:sysClr val="windowText" lastClr="000000"/>
              </a:solidFill>
              <a:latin typeface="Gill Sans" pitchFamily="-112" charset="0"/>
              <a:ea typeface="华文细黑" pitchFamily="2" charset="-122"/>
              <a:sym typeface="Gill Sans" pitchFamily="-112" charset="0"/>
            </a:endParaRPr>
          </a:p>
        </p:txBody>
      </p:sp>
      <p:sp>
        <p:nvSpPr>
          <p:cNvPr id="122" name="矩形 121"/>
          <p:cNvSpPr>
            <a:spLocks noChangeArrowheads="1"/>
          </p:cNvSpPr>
          <p:nvPr/>
        </p:nvSpPr>
        <p:spPr bwMode="auto">
          <a:xfrm>
            <a:off x="3225800" y="2555875"/>
            <a:ext cx="1012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报表管理</a:t>
            </a:r>
            <a:endParaRPr lang="zh-CN" altLang="en-US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123" name="矩形 122"/>
          <p:cNvSpPr>
            <a:spLocks noChangeArrowheads="1"/>
          </p:cNvSpPr>
          <p:nvPr/>
        </p:nvSpPr>
        <p:spPr bwMode="auto">
          <a:xfrm>
            <a:off x="3973513" y="3060700"/>
            <a:ext cx="1447800" cy="379413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上报关系管理</a:t>
            </a:r>
          </a:p>
        </p:txBody>
      </p:sp>
      <p:sp>
        <p:nvSpPr>
          <p:cNvPr id="126" name="矩形 125"/>
          <p:cNvSpPr>
            <a:spLocks noChangeArrowheads="1"/>
          </p:cNvSpPr>
          <p:nvPr/>
        </p:nvSpPr>
        <p:spPr bwMode="auto">
          <a:xfrm>
            <a:off x="7072313" y="5435600"/>
            <a:ext cx="1022350" cy="369888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  <a:extLst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b="1" kern="0" dirty="0">
                <a:solidFill>
                  <a:sysClr val="windowText" lastClr="000000"/>
                </a:solidFill>
                <a:latin typeface="华文中宋" pitchFamily="2" charset="-122"/>
                <a:ea typeface="华文中宋" pitchFamily="2" charset="-122"/>
                <a:sym typeface="Gill Sans" pitchFamily="-112" charset="0"/>
              </a:rPr>
              <a:t>查询分析</a:t>
            </a:r>
          </a:p>
        </p:txBody>
      </p:sp>
      <p:sp>
        <p:nvSpPr>
          <p:cNvPr id="3" name="矩形 2"/>
          <p:cNvSpPr/>
          <p:nvPr/>
        </p:nvSpPr>
        <p:spPr>
          <a:xfrm>
            <a:off x="2684463" y="2052638"/>
            <a:ext cx="1022350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b="1" kern="0" dirty="0">
                <a:solidFill>
                  <a:sysClr val="windowText" lastClr="000000"/>
                </a:solidFill>
                <a:latin typeface="华文中宋" pitchFamily="2" charset="-122"/>
                <a:ea typeface="华文中宋" pitchFamily="2" charset="-122"/>
                <a:sym typeface="Gill Sans" pitchFamily="-112" charset="0"/>
              </a:rPr>
              <a:t>结构接收</a:t>
            </a:r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auto">
          <a:xfrm>
            <a:off x="5743575" y="4427538"/>
            <a:ext cx="1022350" cy="36988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b="1" kern="0" dirty="0">
                <a:solidFill>
                  <a:sysClr val="windowText" lastClr="000000"/>
                </a:solidFill>
                <a:latin typeface="华文中宋" pitchFamily="2" charset="-122"/>
                <a:ea typeface="华文中宋" pitchFamily="2" charset="-122"/>
                <a:sym typeface="Gill Sans" pitchFamily="-112" charset="0"/>
              </a:rPr>
              <a:t>数据汇总</a:t>
            </a:r>
          </a:p>
        </p:txBody>
      </p:sp>
      <p:sp>
        <p:nvSpPr>
          <p:cNvPr id="23" name="矩形 22"/>
          <p:cNvSpPr/>
          <p:nvPr/>
        </p:nvSpPr>
        <p:spPr>
          <a:xfrm>
            <a:off x="6367463" y="4930775"/>
            <a:ext cx="1022350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b="1" kern="0" dirty="0">
                <a:solidFill>
                  <a:sysClr val="windowText" lastClr="000000"/>
                </a:solidFill>
                <a:latin typeface="华文中宋" pitchFamily="2" charset="-122"/>
                <a:ea typeface="华文中宋" pitchFamily="2" charset="-122"/>
                <a:sym typeface="Gill Sans" pitchFamily="-112" charset="0"/>
              </a:rPr>
              <a:t>数据上报</a:t>
            </a:r>
          </a:p>
        </p:txBody>
      </p:sp>
      <p:sp>
        <p:nvSpPr>
          <p:cNvPr id="4108" name="Rectangle 2"/>
          <p:cNvSpPr txBox="1">
            <a:spLocks noChangeArrowheads="1"/>
          </p:cNvSpPr>
          <p:nvPr/>
        </p:nvSpPr>
        <p:spPr bwMode="auto">
          <a:xfrm>
            <a:off x="588963" y="-26988"/>
            <a:ext cx="8437562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700" b="1">
                <a:solidFill>
                  <a:srgbClr val="000000"/>
                </a:solidFill>
                <a:latin typeface="Gill Sans" pitchFamily="-112" charset="0"/>
                <a:ea typeface="华文细黑" panose="02010600040101010101" pitchFamily="2" charset="-122"/>
                <a:sym typeface="Gill Sans" pitchFamily="-112" charset="0"/>
              </a:rPr>
              <a:t>市</a:t>
            </a:r>
            <a:r>
              <a:rPr lang="en-US" altLang="zh-CN" sz="2700" b="1">
                <a:solidFill>
                  <a:srgbClr val="000000"/>
                </a:solidFill>
                <a:latin typeface="Gill Sans" pitchFamily="-112" charset="0"/>
                <a:ea typeface="华文细黑" panose="02010600040101010101" pitchFamily="2" charset="-122"/>
                <a:sym typeface="Gill Sans" pitchFamily="-112" charset="0"/>
              </a:rPr>
              <a:t>-</a:t>
            </a:r>
            <a:r>
              <a:rPr lang="zh-CN" altLang="en-US" sz="2700" b="1">
                <a:solidFill>
                  <a:srgbClr val="000000"/>
                </a:solidFill>
                <a:latin typeface="Gill Sans" pitchFamily="-112" charset="0"/>
                <a:ea typeface="华文细黑" panose="02010600040101010101" pitchFamily="2" charset="-122"/>
                <a:sym typeface="Gill Sans" pitchFamily="-112" charset="0"/>
              </a:rPr>
              <a:t>县区级用户操作流程</a:t>
            </a:r>
          </a:p>
        </p:txBody>
      </p:sp>
      <p:sp>
        <p:nvSpPr>
          <p:cNvPr id="24" name="Freeform 14"/>
          <p:cNvSpPr>
            <a:spLocks/>
          </p:cNvSpPr>
          <p:nvPr/>
        </p:nvSpPr>
        <p:spPr bwMode="auto">
          <a:xfrm flipH="1">
            <a:off x="-1144588" y="1054100"/>
            <a:ext cx="9637713" cy="4822825"/>
          </a:xfrm>
          <a:custGeom>
            <a:avLst/>
            <a:gdLst>
              <a:gd name="T0" fmla="*/ 0 w 886"/>
              <a:gd name="T1" fmla="*/ 2147483647 h 401"/>
              <a:gd name="T2" fmla="*/ 2147483647 w 886"/>
              <a:gd name="T3" fmla="*/ 2147483647 h 401"/>
              <a:gd name="T4" fmla="*/ 2147483647 w 886"/>
              <a:gd name="T5" fmla="*/ 2147483647 h 401"/>
              <a:gd name="T6" fmla="*/ 2147483647 w 886"/>
              <a:gd name="T7" fmla="*/ 2147483647 h 401"/>
              <a:gd name="T8" fmla="*/ 2147483647 w 886"/>
              <a:gd name="T9" fmla="*/ 2147483647 h 401"/>
              <a:gd name="T10" fmla="*/ 2147483647 w 886"/>
              <a:gd name="T11" fmla="*/ 2147483647 h 401"/>
              <a:gd name="T12" fmla="*/ 2147483647 w 886"/>
              <a:gd name="T13" fmla="*/ 2147483647 h 401"/>
              <a:gd name="T14" fmla="*/ 2147483647 w 886"/>
              <a:gd name="T15" fmla="*/ 2147483647 h 401"/>
              <a:gd name="T16" fmla="*/ 2147483647 w 886"/>
              <a:gd name="T17" fmla="*/ 2147483647 h 401"/>
              <a:gd name="T18" fmla="*/ 2147483647 w 886"/>
              <a:gd name="T19" fmla="*/ 2147483647 h 401"/>
              <a:gd name="T20" fmla="*/ 2147483647 w 886"/>
              <a:gd name="T21" fmla="*/ 2147483647 h 401"/>
              <a:gd name="T22" fmla="*/ 2147483647 w 886"/>
              <a:gd name="T23" fmla="*/ 2147483647 h 401"/>
              <a:gd name="T24" fmla="*/ 2147483647 w 886"/>
              <a:gd name="T25" fmla="*/ 2147483647 h 401"/>
              <a:gd name="T26" fmla="*/ 2147483647 w 886"/>
              <a:gd name="T27" fmla="*/ 2147483647 h 401"/>
              <a:gd name="T28" fmla="*/ 2147483647 w 886"/>
              <a:gd name="T29" fmla="*/ 2147483647 h 401"/>
              <a:gd name="T30" fmla="*/ 2147483647 w 886"/>
              <a:gd name="T31" fmla="*/ 2147483647 h 401"/>
              <a:gd name="T32" fmla="*/ 2147483647 w 886"/>
              <a:gd name="T33" fmla="*/ 2147483647 h 401"/>
              <a:gd name="T34" fmla="*/ 2147483647 w 886"/>
              <a:gd name="T35" fmla="*/ 2147483647 h 401"/>
              <a:gd name="T36" fmla="*/ 2147483647 w 886"/>
              <a:gd name="T37" fmla="*/ 2147483647 h 401"/>
              <a:gd name="T38" fmla="*/ 2147483647 w 886"/>
              <a:gd name="T39" fmla="*/ 2147483647 h 401"/>
              <a:gd name="T40" fmla="*/ 2147483647 w 886"/>
              <a:gd name="T41" fmla="*/ 0 h 401"/>
              <a:gd name="T42" fmla="*/ 2147483647 w 886"/>
              <a:gd name="T43" fmla="*/ 0 h 401"/>
              <a:gd name="T44" fmla="*/ 2147483647 w 886"/>
              <a:gd name="T45" fmla="*/ 2147483647 h 401"/>
              <a:gd name="T46" fmla="*/ 2147483647 w 886"/>
              <a:gd name="T47" fmla="*/ 2147483647 h 401"/>
              <a:gd name="T48" fmla="*/ 2147483647 w 886"/>
              <a:gd name="T49" fmla="*/ 2147483647 h 401"/>
              <a:gd name="T50" fmla="*/ 2147483647 w 886"/>
              <a:gd name="T51" fmla="*/ 2147483647 h 401"/>
              <a:gd name="T52" fmla="*/ 2147483647 w 886"/>
              <a:gd name="T53" fmla="*/ 2147483647 h 401"/>
              <a:gd name="T54" fmla="*/ 2147483647 w 886"/>
              <a:gd name="T55" fmla="*/ 2147483647 h 401"/>
              <a:gd name="T56" fmla="*/ 2147483647 w 886"/>
              <a:gd name="T57" fmla="*/ 2147483647 h 401"/>
              <a:gd name="T58" fmla="*/ 2147483647 w 886"/>
              <a:gd name="T59" fmla="*/ 2147483647 h 401"/>
              <a:gd name="T60" fmla="*/ 2147483647 w 886"/>
              <a:gd name="T61" fmla="*/ 2147483647 h 401"/>
              <a:gd name="T62" fmla="*/ 2147483647 w 886"/>
              <a:gd name="T63" fmla="*/ 2147483647 h 401"/>
              <a:gd name="T64" fmla="*/ 2147483647 w 886"/>
              <a:gd name="T65" fmla="*/ 2147483647 h 401"/>
              <a:gd name="T66" fmla="*/ 2147483647 w 886"/>
              <a:gd name="T67" fmla="*/ 2147483647 h 401"/>
              <a:gd name="T68" fmla="*/ 2147483647 w 886"/>
              <a:gd name="T69" fmla="*/ 2147483647 h 401"/>
              <a:gd name="T70" fmla="*/ 2147483647 w 886"/>
              <a:gd name="T71" fmla="*/ 2147483647 h 401"/>
              <a:gd name="T72" fmla="*/ 2147483647 w 886"/>
              <a:gd name="T73" fmla="*/ 2147483647 h 401"/>
              <a:gd name="T74" fmla="*/ 2147483647 w 886"/>
              <a:gd name="T75" fmla="*/ 2147483647 h 401"/>
              <a:gd name="T76" fmla="*/ 2147483647 w 886"/>
              <a:gd name="T77" fmla="*/ 2147483647 h 401"/>
              <a:gd name="T78" fmla="*/ 2147483647 w 886"/>
              <a:gd name="T79" fmla="*/ 2147483647 h 401"/>
              <a:gd name="T80" fmla="*/ 2147483647 w 886"/>
              <a:gd name="T81" fmla="*/ 2147483647 h 401"/>
              <a:gd name="T82" fmla="*/ 2147483647 w 886"/>
              <a:gd name="T83" fmla="*/ 2147483647 h 401"/>
              <a:gd name="T84" fmla="*/ 2147483647 w 886"/>
              <a:gd name="T85" fmla="*/ 2147483647 h 401"/>
              <a:gd name="T86" fmla="*/ 2147483647 w 886"/>
              <a:gd name="T87" fmla="*/ 2147483647 h 401"/>
              <a:gd name="T88" fmla="*/ 2147483647 w 886"/>
              <a:gd name="T89" fmla="*/ 2147483647 h 401"/>
              <a:gd name="T90" fmla="*/ 0 w 886"/>
              <a:gd name="T91" fmla="*/ 2147483647 h 401"/>
              <a:gd name="T92" fmla="*/ 0 w 886"/>
              <a:gd name="T93" fmla="*/ 2147483647 h 40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886"/>
              <a:gd name="T142" fmla="*/ 0 h 401"/>
              <a:gd name="T143" fmla="*/ 886 w 886"/>
              <a:gd name="T144" fmla="*/ 401 h 40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886" h="401">
                <a:moveTo>
                  <a:pt x="0" y="397"/>
                </a:moveTo>
                <a:lnTo>
                  <a:pt x="174" y="397"/>
                </a:lnTo>
                <a:lnTo>
                  <a:pt x="174" y="358"/>
                </a:lnTo>
                <a:lnTo>
                  <a:pt x="230" y="358"/>
                </a:lnTo>
                <a:lnTo>
                  <a:pt x="230" y="318"/>
                </a:lnTo>
                <a:lnTo>
                  <a:pt x="286" y="318"/>
                </a:lnTo>
                <a:lnTo>
                  <a:pt x="286" y="278"/>
                </a:lnTo>
                <a:lnTo>
                  <a:pt x="342" y="278"/>
                </a:lnTo>
                <a:lnTo>
                  <a:pt x="342" y="239"/>
                </a:lnTo>
                <a:lnTo>
                  <a:pt x="399" y="239"/>
                </a:lnTo>
                <a:lnTo>
                  <a:pt x="399" y="199"/>
                </a:lnTo>
                <a:lnTo>
                  <a:pt x="455" y="199"/>
                </a:lnTo>
                <a:lnTo>
                  <a:pt x="455" y="159"/>
                </a:lnTo>
                <a:lnTo>
                  <a:pt x="511" y="159"/>
                </a:lnTo>
                <a:lnTo>
                  <a:pt x="511" y="119"/>
                </a:lnTo>
                <a:lnTo>
                  <a:pt x="567" y="119"/>
                </a:lnTo>
                <a:lnTo>
                  <a:pt x="567" y="80"/>
                </a:lnTo>
                <a:lnTo>
                  <a:pt x="623" y="80"/>
                </a:lnTo>
                <a:lnTo>
                  <a:pt x="623" y="40"/>
                </a:lnTo>
                <a:lnTo>
                  <a:pt x="679" y="40"/>
                </a:lnTo>
                <a:lnTo>
                  <a:pt x="679" y="0"/>
                </a:lnTo>
                <a:lnTo>
                  <a:pt x="886" y="0"/>
                </a:lnTo>
                <a:lnTo>
                  <a:pt x="886" y="4"/>
                </a:lnTo>
                <a:lnTo>
                  <a:pt x="683" y="4"/>
                </a:lnTo>
                <a:lnTo>
                  <a:pt x="683" y="43"/>
                </a:lnTo>
                <a:lnTo>
                  <a:pt x="627" y="43"/>
                </a:lnTo>
                <a:lnTo>
                  <a:pt x="627" y="83"/>
                </a:lnTo>
                <a:lnTo>
                  <a:pt x="570" y="83"/>
                </a:lnTo>
                <a:lnTo>
                  <a:pt x="570" y="123"/>
                </a:lnTo>
                <a:lnTo>
                  <a:pt x="514" y="123"/>
                </a:lnTo>
                <a:lnTo>
                  <a:pt x="514" y="162"/>
                </a:lnTo>
                <a:lnTo>
                  <a:pt x="458" y="162"/>
                </a:lnTo>
                <a:lnTo>
                  <a:pt x="458" y="202"/>
                </a:lnTo>
                <a:lnTo>
                  <a:pt x="402" y="202"/>
                </a:lnTo>
                <a:lnTo>
                  <a:pt x="402" y="242"/>
                </a:lnTo>
                <a:lnTo>
                  <a:pt x="346" y="242"/>
                </a:lnTo>
                <a:lnTo>
                  <a:pt x="346" y="282"/>
                </a:lnTo>
                <a:lnTo>
                  <a:pt x="290" y="282"/>
                </a:lnTo>
                <a:lnTo>
                  <a:pt x="290" y="321"/>
                </a:lnTo>
                <a:lnTo>
                  <a:pt x="233" y="321"/>
                </a:lnTo>
                <a:lnTo>
                  <a:pt x="233" y="361"/>
                </a:lnTo>
                <a:lnTo>
                  <a:pt x="177" y="361"/>
                </a:lnTo>
                <a:lnTo>
                  <a:pt x="177" y="401"/>
                </a:lnTo>
                <a:lnTo>
                  <a:pt x="50" y="401"/>
                </a:lnTo>
                <a:lnTo>
                  <a:pt x="0" y="401"/>
                </a:lnTo>
                <a:lnTo>
                  <a:pt x="0" y="397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Text" lastClr="000000"/>
              </a:solidFill>
              <a:latin typeface="Gill Sans" pitchFamily="-112" charset="0"/>
              <a:ea typeface="华文细黑" pitchFamily="2" charset="-122"/>
              <a:sym typeface="Gill Sans" pitchFamily="-112" charset="0"/>
            </a:endParaRPr>
          </a:p>
        </p:txBody>
      </p:sp>
      <p:sp>
        <p:nvSpPr>
          <p:cNvPr id="25" name="右箭头 24"/>
          <p:cNvSpPr/>
          <p:nvPr/>
        </p:nvSpPr>
        <p:spPr bwMode="auto">
          <a:xfrm>
            <a:off x="7051675" y="6092825"/>
            <a:ext cx="914400" cy="152400"/>
          </a:xfrm>
          <a:prstGeom prst="rightArrow">
            <a:avLst>
              <a:gd name="adj1" fmla="val 41667"/>
              <a:gd name="adj2" fmla="val 120833"/>
            </a:avLst>
          </a:prstGeom>
          <a:solidFill>
            <a:srgbClr val="C00000">
              <a:alpha val="36863"/>
            </a:srgbClr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Text" lastClr="000000"/>
              </a:solidFill>
              <a:latin typeface="Gill Sans" pitchFamily="-112" charset="0"/>
              <a:ea typeface="华文细黑" pitchFamily="2" charset="-122"/>
              <a:sym typeface="Gill Sans" pitchFamily="-112" charset="0"/>
            </a:endParaRPr>
          </a:p>
        </p:txBody>
      </p:sp>
      <p:grpSp>
        <p:nvGrpSpPr>
          <p:cNvPr id="4" name="组合 3"/>
          <p:cNvGrpSpPr>
            <a:grpSpLocks/>
          </p:cNvGrpSpPr>
          <p:nvPr/>
        </p:nvGrpSpPr>
        <p:grpSpPr bwMode="auto">
          <a:xfrm>
            <a:off x="4505325" y="3429000"/>
            <a:ext cx="3611563" cy="525463"/>
            <a:chOff x="4881563" y="3429000"/>
            <a:chExt cx="3911600" cy="525463"/>
          </a:xfrm>
        </p:grpSpPr>
        <p:sp>
          <p:nvSpPr>
            <p:cNvPr id="4114" name="矩形 30"/>
            <p:cNvSpPr>
              <a:spLocks noChangeArrowheads="1"/>
            </p:cNvSpPr>
            <p:nvPr/>
          </p:nvSpPr>
          <p:spPr bwMode="auto">
            <a:xfrm>
              <a:off x="4881563" y="3505200"/>
              <a:ext cx="39116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b="1">
                  <a:solidFill>
                    <a:srgbClr val="000000"/>
                  </a:solidFill>
                  <a:latin typeface="华文中宋" panose="02010600040101010101" pitchFamily="2" charset="-122"/>
                  <a:ea typeface="华文中宋" panose="02010600040101010101" pitchFamily="2" charset="-122"/>
                  <a:sym typeface="Gill Sans" pitchFamily="-112" charset="0"/>
                </a:rPr>
                <a:t>数据接收</a:t>
              </a:r>
              <a:endParaRPr lang="zh-CN" altLang="en-US">
                <a:solidFill>
                  <a:srgbClr val="000000"/>
                </a:solidFill>
                <a:latin typeface="Gill Sans" pitchFamily="-112" charset="0"/>
                <a:ea typeface="华文细黑" panose="02010600040101010101" pitchFamily="2" charset="-122"/>
                <a:sym typeface="Gill Sans" pitchFamily="-112" charset="0"/>
              </a:endParaRPr>
            </a:p>
          </p:txBody>
        </p:sp>
        <p:pic>
          <p:nvPicPr>
            <p:cNvPr id="4115" name="Picture 2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9988" y="3429000"/>
              <a:ext cx="503237" cy="525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142" name="Picture 22" descr="D:\Program Files\Microsoft Office\MEDIA\CAGCAT10\j0287005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5350" y="912813"/>
            <a:ext cx="1252538" cy="233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21"/>
          <p:cNvSpPr>
            <a:spLocks noChangeArrowheads="1"/>
          </p:cNvSpPr>
          <p:nvPr/>
        </p:nvSpPr>
        <p:spPr bwMode="auto">
          <a:xfrm>
            <a:off x="5103813" y="4005263"/>
            <a:ext cx="1022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数据填报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5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id="3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id="4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4750"/>
                            </p:stCondLst>
                            <p:childTnLst>
                              <p:par>
                                <p:cTn id="6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/>
      <p:bldP spid="119" grpId="0"/>
      <p:bldP spid="122" grpId="0"/>
      <p:bldP spid="123" grpId="0" animBg="1"/>
      <p:bldP spid="126" grpId="0" animBg="1"/>
      <p:bldP spid="3" grpId="0"/>
      <p:bldP spid="22" grpId="0" animBg="1"/>
      <p:bldP spid="23" grpId="0"/>
      <p:bldP spid="25" grpId="0" animBg="1"/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 txBox="1">
            <a:spLocks noGrp="1" noChangeArrowheads="1"/>
          </p:cNvSpPr>
          <p:nvPr/>
        </p:nvSpPr>
        <p:spPr bwMode="auto">
          <a:xfrm>
            <a:off x="163513" y="6432550"/>
            <a:ext cx="560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346" tIns="33673" rIns="67346" bIns="33673"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endParaRPr lang="zh-CN" altLang="zh-CN" sz="1200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68325" y="-100013"/>
            <a:ext cx="8540750" cy="620713"/>
          </a:xfrm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数据上报</a:t>
            </a:r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95"/>
          <a:stretch>
            <a:fillRect/>
          </a:stretch>
        </p:blipFill>
        <p:spPr bwMode="auto">
          <a:xfrm>
            <a:off x="1258888" y="765175"/>
            <a:ext cx="6499225" cy="424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Rectangle 8"/>
          <p:cNvSpPr>
            <a:spLocks noChangeArrowheads="1"/>
          </p:cNvSpPr>
          <p:nvPr/>
        </p:nvSpPr>
        <p:spPr bwMode="auto">
          <a:xfrm>
            <a:off x="1196975" y="1416050"/>
            <a:ext cx="6473825" cy="125413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2534" name="Rectangle 9"/>
          <p:cNvSpPr>
            <a:spLocks noChangeArrowheads="1"/>
          </p:cNvSpPr>
          <p:nvPr/>
        </p:nvSpPr>
        <p:spPr bwMode="auto">
          <a:xfrm>
            <a:off x="1196975" y="1528763"/>
            <a:ext cx="6473825" cy="125412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1196975" y="1636713"/>
            <a:ext cx="6473825" cy="292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2536" name="AutoShape 5"/>
          <p:cNvSpPr>
            <a:spLocks/>
          </p:cNvSpPr>
          <p:nvPr/>
        </p:nvSpPr>
        <p:spPr bwMode="auto">
          <a:xfrm>
            <a:off x="3835400" y="884238"/>
            <a:ext cx="1127125" cy="381000"/>
          </a:xfrm>
          <a:prstGeom prst="borderCallout1">
            <a:avLst>
              <a:gd name="adj1" fmla="val 30000"/>
              <a:gd name="adj2" fmla="val -6241"/>
              <a:gd name="adj3" fmla="val 125000"/>
              <a:gd name="adj4" fmla="val -36671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1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Gill Sans" pitchFamily="-112" charset="0"/>
              </a:rPr>
              <a:t>功能区</a:t>
            </a:r>
            <a:endParaRPr lang="zh-CN" altLang="en-US" sz="1400">
              <a:solidFill>
                <a:srgbClr val="000000"/>
              </a:solidFill>
              <a:latin typeface="Gill Sans" pitchFamily="-112" charset="0"/>
              <a:cs typeface="Times New Roman" panose="02020603050405020304" pitchFamily="18" charset="0"/>
              <a:sym typeface="Gill Sans" pitchFamily="-112" charset="0"/>
            </a:endParaRPr>
          </a:p>
        </p:txBody>
      </p:sp>
      <p:sp>
        <p:nvSpPr>
          <p:cNvPr id="22537" name="AutoShape 6"/>
          <p:cNvSpPr>
            <a:spLocks/>
          </p:cNvSpPr>
          <p:nvPr/>
        </p:nvSpPr>
        <p:spPr bwMode="auto">
          <a:xfrm>
            <a:off x="3940175" y="1776413"/>
            <a:ext cx="1127125" cy="381000"/>
          </a:xfrm>
          <a:prstGeom prst="borderCallout1">
            <a:avLst>
              <a:gd name="adj1" fmla="val 30000"/>
              <a:gd name="adj2" fmla="val -6241"/>
              <a:gd name="adj3" fmla="val -75000"/>
              <a:gd name="adj4" fmla="val -42134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1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Gill Sans" pitchFamily="-112" charset="0"/>
              </a:rPr>
              <a:t>查询区</a:t>
            </a:r>
            <a:endParaRPr lang="zh-CN" altLang="en-US" sz="1400">
              <a:solidFill>
                <a:srgbClr val="000000"/>
              </a:solidFill>
              <a:latin typeface="Gill Sans" pitchFamily="-112" charset="0"/>
              <a:cs typeface="Times New Roman" panose="02020603050405020304" pitchFamily="18" charset="0"/>
              <a:sym typeface="Gill Sans" pitchFamily="-112" charset="0"/>
            </a:endParaRPr>
          </a:p>
        </p:txBody>
      </p:sp>
      <p:sp>
        <p:nvSpPr>
          <p:cNvPr id="22538" name="Rectangle 10"/>
          <p:cNvSpPr>
            <a:spLocks/>
          </p:cNvSpPr>
          <p:nvPr/>
        </p:nvSpPr>
        <p:spPr bwMode="auto">
          <a:xfrm>
            <a:off x="0" y="1790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2539" name="Rectangle 13"/>
          <p:cNvSpPr>
            <a:spLocks/>
          </p:cNvSpPr>
          <p:nvPr/>
        </p:nvSpPr>
        <p:spPr bwMode="auto">
          <a:xfrm>
            <a:off x="0" y="1790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2540" name="Rectangle 14"/>
          <p:cNvSpPr>
            <a:spLocks/>
          </p:cNvSpPr>
          <p:nvPr/>
        </p:nvSpPr>
        <p:spPr bwMode="auto">
          <a:xfrm>
            <a:off x="179388" y="5141913"/>
            <a:ext cx="8574087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界面：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最上面是功能区，包括：上报和选择上报；中间部分是对报表的进一步定位，并可从“上报状态”和“汇总状态”中看到汇总和上报情况的汇总数；最下面一部分显示的是所有的报表结构，用户可看到某期别值下的上报情况。</a:t>
            </a:r>
            <a:r>
              <a:rPr lang="zh-CN" altLang="en-US" sz="2000" b="1">
                <a:solidFill>
                  <a:srgbClr val="000000"/>
                </a:solidFill>
                <a:latin typeface="Gill Sans" pitchFamily="-112" charset="0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 txBox="1">
            <a:spLocks noGrp="1" noChangeArrowheads="1"/>
          </p:cNvSpPr>
          <p:nvPr/>
        </p:nvSpPr>
        <p:spPr bwMode="auto">
          <a:xfrm>
            <a:off x="163513" y="6432550"/>
            <a:ext cx="560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346" tIns="33673" rIns="67346" bIns="33673"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r>
              <a:rPr lang="en-US" altLang="zh-CN" sz="1200">
                <a:solidFill>
                  <a:srgbClr val="000000"/>
                </a:solidFill>
                <a:latin typeface="Gill Sans" pitchFamily="-112" charset="0"/>
                <a:ea typeface="华文细黑" panose="02010600040101010101" pitchFamily="2" charset="-122"/>
                <a:sym typeface="Gill Sans" pitchFamily="-112" charset="0"/>
              </a:rPr>
              <a:t>\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68325" y="-26988"/>
            <a:ext cx="8540750" cy="511176"/>
          </a:xfrm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数据上报</a:t>
            </a:r>
          </a:p>
        </p:txBody>
      </p:sp>
      <p:sp>
        <p:nvSpPr>
          <p:cNvPr id="23556" name="Rectangle 4"/>
          <p:cNvSpPr>
            <a:spLocks/>
          </p:cNvSpPr>
          <p:nvPr/>
        </p:nvSpPr>
        <p:spPr bwMode="auto">
          <a:xfrm>
            <a:off x="436563" y="1196975"/>
            <a:ext cx="8707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1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）上报：对所有要汇总的单位的数据进行穿钉汇总。 </a:t>
            </a:r>
          </a:p>
        </p:txBody>
      </p:sp>
      <p:sp>
        <p:nvSpPr>
          <p:cNvPr id="23557" name="Rectangle 6"/>
          <p:cNvSpPr>
            <a:spLocks/>
          </p:cNvSpPr>
          <p:nvPr/>
        </p:nvSpPr>
        <p:spPr bwMode="auto">
          <a:xfrm>
            <a:off x="436563" y="2133600"/>
            <a:ext cx="8707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2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）选择上报：可对指定单位数据进行上报。 </a:t>
            </a:r>
          </a:p>
        </p:txBody>
      </p:sp>
      <p:sp>
        <p:nvSpPr>
          <p:cNvPr id="23558" name="Text Box 7"/>
          <p:cNvSpPr txBox="1">
            <a:spLocks/>
          </p:cNvSpPr>
          <p:nvPr/>
        </p:nvSpPr>
        <p:spPr bwMode="auto">
          <a:xfrm>
            <a:off x="539750" y="3141663"/>
            <a:ext cx="8228013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在接收选择上报生成的上报文件时需要注意：</a:t>
            </a:r>
            <a:r>
              <a:rPr lang="zh-CN" altLang="en-US" sz="200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比如某省将若干市的数据通过选择上报给部里，部里在接收时，选择单位要选择省一级，因为上报文件是以省级名义生成的，上报文件中记录了省和市之间的上下级关系。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 txBox="1">
            <a:spLocks noGrp="1" noChangeArrowheads="1"/>
          </p:cNvSpPr>
          <p:nvPr/>
        </p:nvSpPr>
        <p:spPr bwMode="auto">
          <a:xfrm>
            <a:off x="163513" y="6432550"/>
            <a:ext cx="560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346" tIns="33673" rIns="67346" bIns="33673"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endParaRPr lang="zh-CN" altLang="zh-CN" sz="1200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pic>
        <p:nvPicPr>
          <p:cNvPr id="24579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20"/>
          <a:stretch>
            <a:fillRect/>
          </a:stretch>
        </p:blipFill>
        <p:spPr bwMode="auto">
          <a:xfrm>
            <a:off x="649288" y="1196975"/>
            <a:ext cx="4852987" cy="288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568325" y="-26988"/>
            <a:ext cx="8540750" cy="582613"/>
          </a:xfrm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封面表样打印</a:t>
            </a:r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692150" y="1601788"/>
            <a:ext cx="4641850" cy="9842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692150" y="1701800"/>
            <a:ext cx="4641850" cy="9842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4583" name="Rectangle 6"/>
          <p:cNvSpPr>
            <a:spLocks noChangeArrowheads="1"/>
          </p:cNvSpPr>
          <p:nvPr/>
        </p:nvSpPr>
        <p:spPr bwMode="auto">
          <a:xfrm>
            <a:off x="692150" y="1800225"/>
            <a:ext cx="4641850" cy="226377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4584" name="AutoShape 7"/>
          <p:cNvSpPr>
            <a:spLocks/>
          </p:cNvSpPr>
          <p:nvPr/>
        </p:nvSpPr>
        <p:spPr bwMode="auto">
          <a:xfrm>
            <a:off x="3263900" y="1843088"/>
            <a:ext cx="909638" cy="296862"/>
          </a:xfrm>
          <a:prstGeom prst="borderCallout1">
            <a:avLst>
              <a:gd name="adj1" fmla="val 38505"/>
              <a:gd name="adj2" fmla="val -7731"/>
              <a:gd name="adj3" fmla="val -34759"/>
              <a:gd name="adj4" fmla="val -88889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1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Gill Sans" pitchFamily="-112" charset="0"/>
              </a:rPr>
              <a:t>报表选择区</a:t>
            </a:r>
            <a:endParaRPr lang="zh-CN" altLang="en-US" sz="4200">
              <a:solidFill>
                <a:srgbClr val="000000"/>
              </a:solidFill>
              <a:latin typeface="Gill Sans" pitchFamily="-112" charset="0"/>
              <a:cs typeface="Times New Roman" panose="02020603050405020304" pitchFamily="18" charset="0"/>
              <a:sym typeface="Gill Sans" pitchFamily="-112" charset="0"/>
            </a:endParaRPr>
          </a:p>
        </p:txBody>
      </p:sp>
      <p:sp>
        <p:nvSpPr>
          <p:cNvPr id="24585" name="AutoShape 8"/>
          <p:cNvSpPr>
            <a:spLocks/>
          </p:cNvSpPr>
          <p:nvPr/>
        </p:nvSpPr>
        <p:spPr bwMode="auto">
          <a:xfrm>
            <a:off x="2735263" y="2733675"/>
            <a:ext cx="1438275" cy="296863"/>
          </a:xfrm>
          <a:prstGeom prst="borderCallout1">
            <a:avLst>
              <a:gd name="adj1" fmla="val 38505"/>
              <a:gd name="adj2" fmla="val -4894"/>
              <a:gd name="adj3" fmla="val -34759"/>
              <a:gd name="adj4" fmla="val -56269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1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Gill Sans" pitchFamily="-112" charset="0"/>
              </a:rPr>
              <a:t>封面表样展示区</a:t>
            </a:r>
            <a:endParaRPr lang="zh-CN" altLang="en-US" sz="4200">
              <a:solidFill>
                <a:srgbClr val="000000"/>
              </a:solidFill>
              <a:latin typeface="Gill Sans" pitchFamily="-112" charset="0"/>
              <a:cs typeface="Times New Roman" panose="02020603050405020304" pitchFamily="18" charset="0"/>
              <a:sym typeface="Gill Sans" pitchFamily="-112" charset="0"/>
            </a:endParaRPr>
          </a:p>
        </p:txBody>
      </p:sp>
      <p:sp>
        <p:nvSpPr>
          <p:cNvPr id="24586" name="Rectangle 9"/>
          <p:cNvSpPr>
            <a:spLocks/>
          </p:cNvSpPr>
          <p:nvPr/>
        </p:nvSpPr>
        <p:spPr bwMode="auto">
          <a:xfrm>
            <a:off x="0" y="19573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4587" name="Rectangle 10"/>
          <p:cNvSpPr>
            <a:spLocks/>
          </p:cNvSpPr>
          <p:nvPr/>
        </p:nvSpPr>
        <p:spPr bwMode="auto">
          <a:xfrm>
            <a:off x="0" y="19573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4588" name="Rectangle 11"/>
          <p:cNvSpPr>
            <a:spLocks/>
          </p:cNvSpPr>
          <p:nvPr/>
        </p:nvSpPr>
        <p:spPr bwMode="auto">
          <a:xfrm>
            <a:off x="517525" y="4654550"/>
            <a:ext cx="837406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操作步骤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Wingdings" panose="05000000000000000000" pitchFamily="2" charset="2"/>
              </a:rPr>
              <a:t>：</a:t>
            </a:r>
          </a:p>
          <a:p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Wingdings" panose="05000000000000000000" pitchFamily="2" charset="2"/>
              </a:rPr>
              <a:t>      （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Wingdings" panose="05000000000000000000" pitchFamily="2" charset="2"/>
              </a:rPr>
              <a:t>）选择年度；（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Wingdings" panose="05000000000000000000" pitchFamily="2" charset="2"/>
              </a:rPr>
              <a:t>）选择报表包或者报表；（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Wingdings" panose="05000000000000000000" pitchFamily="2" charset="2"/>
              </a:rPr>
              <a:t>）点击“报表封面”或“报表表样”；（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Wingdings" panose="05000000000000000000" pitchFamily="2" charset="2"/>
              </a:rPr>
              <a:t>4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Wingdings" panose="05000000000000000000" pitchFamily="2" charset="2"/>
              </a:rPr>
              <a:t>）可在预览中设置打印样式。</a:t>
            </a:r>
            <a:endParaRPr lang="zh-CN" altLang="en-US" sz="2000" b="1">
              <a:latin typeface="Gill Sans" pitchFamily="-112" charset="0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 txBox="1">
            <a:spLocks noGrp="1" noChangeArrowheads="1"/>
          </p:cNvSpPr>
          <p:nvPr/>
        </p:nvSpPr>
        <p:spPr bwMode="auto">
          <a:xfrm>
            <a:off x="163513" y="6432550"/>
            <a:ext cx="560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346" tIns="33673" rIns="67346" bIns="33673"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endParaRPr lang="zh-CN" altLang="zh-CN" sz="1200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68325" y="-100013"/>
            <a:ext cx="8540750" cy="655638"/>
          </a:xfrm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备份与恢复</a:t>
            </a:r>
          </a:p>
        </p:txBody>
      </p:sp>
      <p:sp>
        <p:nvSpPr>
          <p:cNvPr id="25604" name="Rectangle 3"/>
          <p:cNvSpPr>
            <a:spLocks/>
          </p:cNvSpPr>
          <p:nvPr/>
        </p:nvSpPr>
        <p:spPr bwMode="auto">
          <a:xfrm>
            <a:off x="468313" y="692150"/>
            <a:ext cx="837565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包括包备份恢复和系统备份恢复。</a:t>
            </a:r>
          </a:p>
          <a:p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包备份可以完成指定某报表包某年的数据备份，如用户要备份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2010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年人社统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GS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包中期别为年报的数据，或者是备份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2010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年人社统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EI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包中期别为月报的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1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月，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2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月，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3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月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……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数据等。</a:t>
            </a:r>
          </a:p>
          <a:p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系统备份是将系统所有打包备份，包括系统、数据所有内容。</a:t>
            </a:r>
            <a:r>
              <a:rPr lang="zh-CN" altLang="en-US" sz="2000" b="1">
                <a:latin typeface="Gill Sans" pitchFamily="-112" charset="0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</a:t>
            </a:r>
          </a:p>
        </p:txBody>
      </p:sp>
      <p:pic>
        <p:nvPicPr>
          <p:cNvPr id="2560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82"/>
          <a:stretch>
            <a:fillRect/>
          </a:stretch>
        </p:blipFill>
        <p:spPr bwMode="auto">
          <a:xfrm>
            <a:off x="1331913" y="2420938"/>
            <a:ext cx="6115050" cy="280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6" name="Rectangle 5"/>
          <p:cNvSpPr>
            <a:spLocks/>
          </p:cNvSpPr>
          <p:nvPr/>
        </p:nvSpPr>
        <p:spPr bwMode="auto">
          <a:xfrm>
            <a:off x="395288" y="4733925"/>
            <a:ext cx="76327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en-US" altLang="zh-CN" sz="2000"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endParaRPr lang="en-US" altLang="zh-CN" sz="2000"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endParaRPr lang="en-US" altLang="zh-CN" sz="2000"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提示：包备份和恢复操作一定需要系统中存在相应的报表结构。 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 txBox="1">
            <a:spLocks noGrp="1" noChangeArrowheads="1"/>
          </p:cNvSpPr>
          <p:nvPr/>
        </p:nvSpPr>
        <p:spPr bwMode="auto">
          <a:xfrm>
            <a:off x="163513" y="6432550"/>
            <a:ext cx="560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346" tIns="33673" rIns="67346" bIns="33673"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endParaRPr lang="zh-CN" altLang="zh-CN" sz="1200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68325" y="-100013"/>
            <a:ext cx="8540750" cy="655638"/>
          </a:xfrm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关键点说明</a:t>
            </a:r>
          </a:p>
        </p:txBody>
      </p:sp>
      <p:sp>
        <p:nvSpPr>
          <p:cNvPr id="26628" name="AutoShape 3"/>
          <p:cNvSpPr>
            <a:spLocks noChangeArrowheads="1"/>
          </p:cNvSpPr>
          <p:nvPr/>
        </p:nvSpPr>
        <p:spPr bwMode="gray">
          <a:xfrm>
            <a:off x="468313" y="1196975"/>
            <a:ext cx="7910512" cy="1728788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itchFamily="2" charset="-122"/>
              <a:sym typeface="Gill Sans" pitchFamily="-112" charset="0"/>
            </a:endParaRPr>
          </a:p>
        </p:txBody>
      </p:sp>
      <p:sp>
        <p:nvSpPr>
          <p:cNvPr id="26629" name="AutoShape 4"/>
          <p:cNvSpPr>
            <a:spLocks noChangeArrowheads="1"/>
          </p:cNvSpPr>
          <p:nvPr/>
        </p:nvSpPr>
        <p:spPr bwMode="gray">
          <a:xfrm>
            <a:off x="711200" y="1257300"/>
            <a:ext cx="1525588" cy="1549400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rgbClr val="0066CC"/>
              </a:gs>
              <a:gs pos="100000">
                <a:srgbClr val="00478E"/>
              </a:gs>
            </a:gsLst>
            <a:lin ang="5400000" scaled="1"/>
          </a:gradFill>
          <a:ln w="38100">
            <a:solidFill>
              <a:srgbClr val="FEFEFE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413701" name="Freeform 5"/>
          <p:cNvSpPr>
            <a:spLocks/>
          </p:cNvSpPr>
          <p:nvPr/>
        </p:nvSpPr>
        <p:spPr bwMode="gray">
          <a:xfrm>
            <a:off x="781175" y="1333500"/>
            <a:ext cx="761258" cy="774700"/>
          </a:xfrm>
          <a:custGeom>
            <a:avLst/>
            <a:gdLst>
              <a:gd name="T0" fmla="*/ 118 w 596"/>
              <a:gd name="T1" fmla="*/ 0 h 598"/>
              <a:gd name="T2" fmla="*/ 0 w 596"/>
              <a:gd name="T3" fmla="*/ 118 h 598"/>
              <a:gd name="T4" fmla="*/ 0 w 596"/>
              <a:gd name="T5" fmla="*/ 589 h 598"/>
              <a:gd name="T6" fmla="*/ 161 w 596"/>
              <a:gd name="T7" fmla="*/ 174 h 598"/>
              <a:gd name="T8" fmla="*/ 589 w 596"/>
              <a:gd name="T9" fmla="*/ 0 h 598"/>
              <a:gd name="T10" fmla="*/ 118 w 596"/>
              <a:gd name="T11" fmla="*/ 0 h 5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96" h="598">
                <a:moveTo>
                  <a:pt x="118" y="0"/>
                </a:moveTo>
                <a:cubicBezTo>
                  <a:pt x="53" y="0"/>
                  <a:pt x="0" y="53"/>
                  <a:pt x="0" y="118"/>
                </a:cubicBezTo>
                <a:lnTo>
                  <a:pt x="0" y="589"/>
                </a:lnTo>
                <a:cubicBezTo>
                  <a:pt x="27" y="598"/>
                  <a:pt x="12" y="309"/>
                  <a:pt x="161" y="174"/>
                </a:cubicBezTo>
                <a:cubicBezTo>
                  <a:pt x="310" y="39"/>
                  <a:pt x="596" y="29"/>
                  <a:pt x="589" y="0"/>
                </a:cubicBezTo>
                <a:lnTo>
                  <a:pt x="118" y="0"/>
                </a:lnTo>
                <a:close/>
              </a:path>
            </a:pathLst>
          </a:custGeom>
          <a:gradFill rotWithShape="1">
            <a:gsLst>
              <a:gs pos="0">
                <a:srgbClr val="0066CC">
                  <a:gamma/>
                  <a:tint val="54510"/>
                  <a:invGamma/>
                </a:srgbClr>
              </a:gs>
              <a:gs pos="50000">
                <a:srgbClr val="0066CC">
                  <a:alpha val="0"/>
                </a:srgbClr>
              </a:gs>
              <a:gs pos="100000">
                <a:srgbClr val="0066CC">
                  <a:gamma/>
                  <a:tint val="54510"/>
                  <a:invGamma/>
                </a:srgbClr>
              </a:gs>
            </a:gsLst>
            <a:lin ang="2700000" scaled="1"/>
          </a:gradFill>
          <a:ln>
            <a:noFill/>
          </a:ln>
          <a:extLst/>
        </p:spPr>
        <p:txBody>
          <a:bodyPr/>
          <a:lstStyle/>
          <a:p>
            <a:pPr algn="ctr" eaLnBrk="1" hangingPunct="1">
              <a:defRPr/>
            </a:pPr>
            <a:endParaRPr lang="zh-CN" altLang="en-US" sz="3100" b="1">
              <a:solidFill>
                <a:srgbClr val="000000"/>
              </a:solidFill>
              <a:latin typeface="Gill Sans" pitchFamily="-112" charset="0"/>
              <a:ea typeface="华文细黑" pitchFamily="2" charset="-122"/>
              <a:sym typeface="Gill Sans" pitchFamily="-112" charset="0"/>
            </a:endParaRPr>
          </a:p>
        </p:txBody>
      </p:sp>
      <p:sp>
        <p:nvSpPr>
          <p:cNvPr id="413702" name="Text Box 6"/>
          <p:cNvSpPr txBox="1">
            <a:spLocks noChangeArrowheads="1"/>
          </p:cNvSpPr>
          <p:nvPr/>
        </p:nvSpPr>
        <p:spPr bwMode="gray">
          <a:xfrm>
            <a:off x="611188" y="1628775"/>
            <a:ext cx="1708150" cy="7016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zh-CN" alt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  <a:sym typeface="Gill Sans" pitchFamily="-112" charset="0"/>
              </a:rPr>
              <a:t>填报中对数据</a:t>
            </a:r>
          </a:p>
          <a:p>
            <a:pPr algn="ctr">
              <a:defRPr/>
            </a:pPr>
            <a:r>
              <a:rPr lang="zh-CN" alt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  <a:sym typeface="Gill Sans" pitchFamily="-112" charset="0"/>
              </a:rPr>
              <a:t>编辑的说明</a:t>
            </a:r>
          </a:p>
        </p:txBody>
      </p:sp>
      <p:sp>
        <p:nvSpPr>
          <p:cNvPr id="26634" name="Text Box 7"/>
          <p:cNvSpPr txBox="1">
            <a:spLocks noChangeArrowheads="1"/>
          </p:cNvSpPr>
          <p:nvPr/>
        </p:nvSpPr>
        <p:spPr bwMode="gray">
          <a:xfrm>
            <a:off x="2411413" y="1700213"/>
            <a:ext cx="60499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（</a:t>
            </a:r>
            <a:r>
              <a:rPr lang="en-US" altLang="zh-CN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1</a:t>
            </a:r>
            <a:r>
              <a:rPr lang="zh-CN" altLang="en-US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）当前单位下一级单位数据可以编辑；</a:t>
            </a:r>
          </a:p>
          <a:p>
            <a:r>
              <a:rPr lang="zh-CN" altLang="en-US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（</a:t>
            </a:r>
            <a:r>
              <a:rPr lang="en-US" altLang="zh-CN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2</a:t>
            </a:r>
            <a:r>
              <a:rPr lang="zh-CN" altLang="en-US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）当前单位及下下级及以下单位不允许编辑；</a:t>
            </a:r>
          </a:p>
        </p:txBody>
      </p:sp>
      <p:sp>
        <p:nvSpPr>
          <p:cNvPr id="26635" name="AutoShape 8"/>
          <p:cNvSpPr>
            <a:spLocks noChangeArrowheads="1"/>
          </p:cNvSpPr>
          <p:nvPr/>
        </p:nvSpPr>
        <p:spPr bwMode="gray">
          <a:xfrm>
            <a:off x="582613" y="3408363"/>
            <a:ext cx="7910512" cy="1965325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itchFamily="2" charset="-122"/>
              <a:sym typeface="Gill Sans" pitchFamily="-112" charset="0"/>
            </a:endParaRPr>
          </a:p>
        </p:txBody>
      </p:sp>
      <p:sp>
        <p:nvSpPr>
          <p:cNvPr id="26636" name="AutoShape 9"/>
          <p:cNvSpPr>
            <a:spLocks noChangeArrowheads="1"/>
          </p:cNvSpPr>
          <p:nvPr/>
        </p:nvSpPr>
        <p:spPr bwMode="gray">
          <a:xfrm>
            <a:off x="711200" y="3541713"/>
            <a:ext cx="1525588" cy="1549400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rgbClr val="009999"/>
              </a:gs>
              <a:gs pos="100000">
                <a:srgbClr val="006B6B"/>
              </a:gs>
            </a:gsLst>
            <a:lin ang="5400000" scaled="1"/>
          </a:gradFill>
          <a:ln w="38100">
            <a:solidFill>
              <a:srgbClr val="FEFEFE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6637" name="Freeform 10"/>
          <p:cNvSpPr>
            <a:spLocks/>
          </p:cNvSpPr>
          <p:nvPr/>
        </p:nvSpPr>
        <p:spPr bwMode="gray">
          <a:xfrm>
            <a:off x="781050" y="3617913"/>
            <a:ext cx="762000" cy="774700"/>
          </a:xfrm>
          <a:custGeom>
            <a:avLst/>
            <a:gdLst>
              <a:gd name="T0" fmla="*/ 2147483647 w 596"/>
              <a:gd name="T1" fmla="*/ 0 h 598"/>
              <a:gd name="T2" fmla="*/ 0 w 596"/>
              <a:gd name="T3" fmla="*/ 2147483647 h 598"/>
              <a:gd name="T4" fmla="*/ 0 w 596"/>
              <a:gd name="T5" fmla="*/ 2147483647 h 598"/>
              <a:gd name="T6" fmla="*/ 2147483647 w 596"/>
              <a:gd name="T7" fmla="*/ 2147483647 h 598"/>
              <a:gd name="T8" fmla="*/ 2147483647 w 596"/>
              <a:gd name="T9" fmla="*/ 0 h 598"/>
              <a:gd name="T10" fmla="*/ 2147483647 w 596"/>
              <a:gd name="T11" fmla="*/ 0 h 59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"/>
              <a:gd name="T19" fmla="*/ 0 h 598"/>
              <a:gd name="T20" fmla="*/ 596 w 596"/>
              <a:gd name="T21" fmla="*/ 598 h 59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" h="598">
                <a:moveTo>
                  <a:pt x="118" y="0"/>
                </a:moveTo>
                <a:cubicBezTo>
                  <a:pt x="53" y="0"/>
                  <a:pt x="0" y="53"/>
                  <a:pt x="0" y="118"/>
                </a:cubicBezTo>
                <a:lnTo>
                  <a:pt x="0" y="589"/>
                </a:lnTo>
                <a:cubicBezTo>
                  <a:pt x="27" y="598"/>
                  <a:pt x="12" y="309"/>
                  <a:pt x="161" y="174"/>
                </a:cubicBezTo>
                <a:cubicBezTo>
                  <a:pt x="310" y="39"/>
                  <a:pt x="596" y="29"/>
                  <a:pt x="589" y="0"/>
                </a:cubicBezTo>
                <a:lnTo>
                  <a:pt x="118" y="0"/>
                </a:lnTo>
                <a:close/>
              </a:path>
            </a:pathLst>
          </a:custGeom>
          <a:gradFill rotWithShape="1">
            <a:gsLst>
              <a:gs pos="0">
                <a:srgbClr val="93D4D4"/>
              </a:gs>
              <a:gs pos="100000">
                <a:srgbClr val="009999">
                  <a:alpha val="0"/>
                </a:srgbClr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413707" name="Text Box 11"/>
          <p:cNvSpPr txBox="1">
            <a:spLocks noChangeArrowheads="1"/>
          </p:cNvSpPr>
          <p:nvPr/>
        </p:nvSpPr>
        <p:spPr bwMode="gray">
          <a:xfrm>
            <a:off x="871538" y="3935413"/>
            <a:ext cx="1108075" cy="7016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zh-CN" alt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  <a:sym typeface="Gill Sans" pitchFamily="-112" charset="0"/>
              </a:rPr>
              <a:t>数据审核</a:t>
            </a:r>
          </a:p>
          <a:p>
            <a:pPr algn="ctr">
              <a:defRPr/>
            </a:pPr>
            <a:r>
              <a:rPr lang="zh-CN" alt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  <a:sym typeface="Gill Sans" pitchFamily="-112" charset="0"/>
              </a:rPr>
              <a:t>说明</a:t>
            </a:r>
          </a:p>
        </p:txBody>
      </p:sp>
      <p:sp>
        <p:nvSpPr>
          <p:cNvPr id="26639" name="Text Box 12"/>
          <p:cNvSpPr txBox="1">
            <a:spLocks noChangeArrowheads="1"/>
          </p:cNvSpPr>
          <p:nvPr/>
        </p:nvSpPr>
        <p:spPr bwMode="gray">
          <a:xfrm>
            <a:off x="2378075" y="3573463"/>
            <a:ext cx="5916613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（</a:t>
            </a:r>
            <a:r>
              <a:rPr lang="en-US" altLang="zh-CN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1</a:t>
            </a:r>
            <a:r>
              <a:rPr lang="zh-CN" altLang="en-US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）逻辑性审核和合理性审核；</a:t>
            </a:r>
          </a:p>
          <a:p>
            <a:r>
              <a:rPr lang="zh-CN" altLang="en-US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（</a:t>
            </a:r>
            <a:r>
              <a:rPr lang="en-US" altLang="zh-CN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2</a:t>
            </a:r>
            <a:r>
              <a:rPr lang="zh-CN" altLang="en-US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）逻辑性审核不通过，不允许上报；合理性审核不通过也可上报；</a:t>
            </a:r>
          </a:p>
          <a:p>
            <a:r>
              <a:rPr lang="zh-CN" altLang="en-US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（</a:t>
            </a:r>
            <a:r>
              <a:rPr lang="en-US" altLang="zh-CN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3</a:t>
            </a:r>
            <a:r>
              <a:rPr lang="zh-CN" altLang="en-US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）对具体单位格数据的审核；</a:t>
            </a:r>
          </a:p>
          <a:p>
            <a:r>
              <a:rPr lang="zh-CN" altLang="en-US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（</a:t>
            </a:r>
            <a:r>
              <a:rPr lang="en-US" altLang="zh-CN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4</a:t>
            </a:r>
            <a:r>
              <a:rPr lang="zh-CN" altLang="en-US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）表内表间审核结果的显示结果；</a:t>
            </a:r>
            <a:endParaRPr lang="zh-CN" altLang="en-US">
              <a:solidFill>
                <a:srgbClr val="000000"/>
              </a:solidFill>
              <a:latin typeface="华文中宋" panose="02010600040101010101" pitchFamily="2" charset="-122"/>
              <a:ea typeface="华文中宋" panose="02010600040101010101" pitchFamily="2" charset="-122"/>
              <a:sym typeface="Gill Sans" pitchFamily="-11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 txBox="1">
            <a:spLocks noGrp="1" noChangeArrowheads="1"/>
          </p:cNvSpPr>
          <p:nvPr/>
        </p:nvSpPr>
        <p:spPr bwMode="auto">
          <a:xfrm>
            <a:off x="163513" y="6432550"/>
            <a:ext cx="560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346" tIns="33673" rIns="67346" bIns="33673"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endParaRPr lang="zh-CN" altLang="zh-CN" sz="1200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68325" y="-26988"/>
            <a:ext cx="8540750" cy="582613"/>
          </a:xfrm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关键点说明</a:t>
            </a:r>
          </a:p>
        </p:txBody>
      </p:sp>
      <p:sp>
        <p:nvSpPr>
          <p:cNvPr id="27652" name="AutoShape 3"/>
          <p:cNvSpPr>
            <a:spLocks noChangeArrowheads="1"/>
          </p:cNvSpPr>
          <p:nvPr/>
        </p:nvSpPr>
        <p:spPr bwMode="gray">
          <a:xfrm>
            <a:off x="384175" y="1196975"/>
            <a:ext cx="8375650" cy="273685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itchFamily="2" charset="-122"/>
              <a:sym typeface="Gill Sans" pitchFamily="-112" charset="0"/>
            </a:endParaRPr>
          </a:p>
        </p:txBody>
      </p:sp>
      <p:sp>
        <p:nvSpPr>
          <p:cNvPr id="27653" name="AutoShape 4"/>
          <p:cNvSpPr>
            <a:spLocks noChangeArrowheads="1"/>
          </p:cNvSpPr>
          <p:nvPr/>
        </p:nvSpPr>
        <p:spPr bwMode="gray">
          <a:xfrm>
            <a:off x="511175" y="1354138"/>
            <a:ext cx="1525588" cy="1549400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rgbClr val="EC941E"/>
              </a:gs>
              <a:gs pos="100000">
                <a:srgbClr val="A56715"/>
              </a:gs>
            </a:gsLst>
            <a:lin ang="5400000" scaled="1"/>
          </a:gradFill>
          <a:ln w="38100">
            <a:solidFill>
              <a:srgbClr val="FEFEFE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7654" name="Freeform 5"/>
          <p:cNvSpPr>
            <a:spLocks/>
          </p:cNvSpPr>
          <p:nvPr/>
        </p:nvSpPr>
        <p:spPr bwMode="gray">
          <a:xfrm>
            <a:off x="581025" y="1362075"/>
            <a:ext cx="762000" cy="774700"/>
          </a:xfrm>
          <a:custGeom>
            <a:avLst/>
            <a:gdLst>
              <a:gd name="T0" fmla="*/ 2147483647 w 596"/>
              <a:gd name="T1" fmla="*/ 0 h 598"/>
              <a:gd name="T2" fmla="*/ 0 w 596"/>
              <a:gd name="T3" fmla="*/ 2147483647 h 598"/>
              <a:gd name="T4" fmla="*/ 0 w 596"/>
              <a:gd name="T5" fmla="*/ 2147483647 h 598"/>
              <a:gd name="T6" fmla="*/ 2147483647 w 596"/>
              <a:gd name="T7" fmla="*/ 2147483647 h 598"/>
              <a:gd name="T8" fmla="*/ 2147483647 w 596"/>
              <a:gd name="T9" fmla="*/ 0 h 598"/>
              <a:gd name="T10" fmla="*/ 2147483647 w 596"/>
              <a:gd name="T11" fmla="*/ 0 h 59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96"/>
              <a:gd name="T19" fmla="*/ 0 h 598"/>
              <a:gd name="T20" fmla="*/ 596 w 596"/>
              <a:gd name="T21" fmla="*/ 598 h 59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96" h="598">
                <a:moveTo>
                  <a:pt x="118" y="0"/>
                </a:moveTo>
                <a:cubicBezTo>
                  <a:pt x="53" y="0"/>
                  <a:pt x="0" y="53"/>
                  <a:pt x="0" y="118"/>
                </a:cubicBezTo>
                <a:lnTo>
                  <a:pt x="0" y="589"/>
                </a:lnTo>
                <a:cubicBezTo>
                  <a:pt x="27" y="598"/>
                  <a:pt x="12" y="309"/>
                  <a:pt x="161" y="174"/>
                </a:cubicBezTo>
                <a:cubicBezTo>
                  <a:pt x="310" y="39"/>
                  <a:pt x="596" y="29"/>
                  <a:pt x="589" y="0"/>
                </a:cubicBezTo>
                <a:lnTo>
                  <a:pt x="118" y="0"/>
                </a:lnTo>
                <a:close/>
              </a:path>
            </a:pathLst>
          </a:custGeom>
          <a:gradFill rotWithShape="1">
            <a:gsLst>
              <a:gs pos="0">
                <a:srgbClr val="F6CB92"/>
              </a:gs>
              <a:gs pos="100000">
                <a:srgbClr val="EC941E">
                  <a:alpha val="0"/>
                </a:srgbClr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414726" name="Text Box 6"/>
          <p:cNvSpPr txBox="1">
            <a:spLocks noChangeArrowheads="1"/>
          </p:cNvSpPr>
          <p:nvPr/>
        </p:nvSpPr>
        <p:spPr bwMode="gray">
          <a:xfrm>
            <a:off x="673100" y="1770063"/>
            <a:ext cx="1108075" cy="7016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zh-CN" alt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  <a:sym typeface="Gill Sans" pitchFamily="-112" charset="0"/>
              </a:rPr>
              <a:t>上报关系</a:t>
            </a:r>
          </a:p>
          <a:p>
            <a:pPr algn="ctr">
              <a:defRPr/>
            </a:pPr>
            <a:r>
              <a:rPr lang="zh-CN" alt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中宋" pitchFamily="2" charset="-122"/>
                <a:ea typeface="华文中宋" pitchFamily="2" charset="-122"/>
                <a:sym typeface="Gill Sans" pitchFamily="-112" charset="0"/>
              </a:rPr>
              <a:t>控制说明</a:t>
            </a:r>
          </a:p>
        </p:txBody>
      </p:sp>
      <p:sp>
        <p:nvSpPr>
          <p:cNvPr id="27656" name="Text Box 7"/>
          <p:cNvSpPr txBox="1">
            <a:spLocks noChangeArrowheads="1"/>
          </p:cNvSpPr>
          <p:nvPr/>
        </p:nvSpPr>
        <p:spPr bwMode="gray">
          <a:xfrm>
            <a:off x="2179638" y="1268413"/>
            <a:ext cx="6515100" cy="190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（</a:t>
            </a:r>
            <a:r>
              <a:rPr lang="en-US" altLang="zh-CN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1</a:t>
            </a:r>
            <a:r>
              <a:rPr lang="zh-CN" altLang="en-US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）指定哪些单位对哪些报表（包）进行上报；</a:t>
            </a:r>
          </a:p>
          <a:p>
            <a:r>
              <a:rPr lang="zh-CN" altLang="en-US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（</a:t>
            </a:r>
            <a:r>
              <a:rPr lang="en-US" altLang="zh-CN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2</a:t>
            </a:r>
            <a:r>
              <a:rPr lang="zh-CN" altLang="en-US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）只控制当前单位的下一级单位的上报关系；</a:t>
            </a:r>
          </a:p>
          <a:p>
            <a:r>
              <a:rPr lang="zh-CN" altLang="en-US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（</a:t>
            </a:r>
            <a:r>
              <a:rPr lang="en-US" altLang="zh-CN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3</a:t>
            </a:r>
            <a:r>
              <a:rPr lang="zh-CN" altLang="en-US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）数据填报中以包显示上报关系，数据接收中以报表显示上报关系；</a:t>
            </a:r>
          </a:p>
          <a:p>
            <a:r>
              <a:rPr lang="zh-CN" altLang="en-US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（</a:t>
            </a:r>
            <a:r>
              <a:rPr lang="en-US" altLang="zh-CN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4</a:t>
            </a:r>
            <a:r>
              <a:rPr lang="zh-CN" altLang="en-US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）上报关系定义可选择手工定制或自动定制，手工定制要求用户自己配置关系，自动定制是在用户填报或者接收数据时自动添加上报关系；</a:t>
            </a:r>
          </a:p>
          <a:p>
            <a:r>
              <a:rPr lang="zh-CN" altLang="en-US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（</a:t>
            </a:r>
            <a:r>
              <a:rPr lang="en-US" altLang="zh-CN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5</a:t>
            </a:r>
            <a:r>
              <a:rPr lang="zh-CN" altLang="en-US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）上报关系控制数据填报、接收、汇总、上报所有模块，根据上报关系让用户采集需要填报的单位数据，并控制汇总范围和上报范围。</a:t>
            </a:r>
            <a:endParaRPr lang="zh-CN" altLang="en-US" sz="1700">
              <a:solidFill>
                <a:srgbClr val="000000"/>
              </a:solidFill>
              <a:latin typeface="华文中宋" panose="02010600040101010101" pitchFamily="2" charset="-122"/>
              <a:ea typeface="华文中宋" panose="02010600040101010101" pitchFamily="2" charset="-122"/>
              <a:sym typeface="Gill Sans" pitchFamily="-112" charset="0"/>
            </a:endParaRPr>
          </a:p>
        </p:txBody>
      </p:sp>
      <p:sp>
        <p:nvSpPr>
          <p:cNvPr id="27657" name="AutoShape 8"/>
          <p:cNvSpPr>
            <a:spLocks noChangeArrowheads="1"/>
          </p:cNvSpPr>
          <p:nvPr/>
        </p:nvSpPr>
        <p:spPr bwMode="gray">
          <a:xfrm>
            <a:off x="384175" y="4016375"/>
            <a:ext cx="8442325" cy="207645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itchFamily="2" charset="-122"/>
              <a:sym typeface="Gill Sans" pitchFamily="-112" charset="0"/>
            </a:endParaRPr>
          </a:p>
        </p:txBody>
      </p:sp>
      <p:sp>
        <p:nvSpPr>
          <p:cNvPr id="27658" name="AutoShape 9"/>
          <p:cNvSpPr>
            <a:spLocks noChangeArrowheads="1"/>
          </p:cNvSpPr>
          <p:nvPr/>
        </p:nvSpPr>
        <p:spPr bwMode="gray">
          <a:xfrm>
            <a:off x="511175" y="4149725"/>
            <a:ext cx="1525588" cy="1549400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rgbClr val="0066CC"/>
              </a:gs>
              <a:gs pos="100000">
                <a:srgbClr val="00478E"/>
              </a:gs>
            </a:gsLst>
            <a:lin ang="5400000" scaled="1"/>
          </a:gradFill>
          <a:ln w="38100">
            <a:solidFill>
              <a:srgbClr val="FEFEFE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 sz="3100" b="1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414730" name="Freeform 10"/>
          <p:cNvSpPr>
            <a:spLocks/>
          </p:cNvSpPr>
          <p:nvPr/>
        </p:nvSpPr>
        <p:spPr bwMode="gray">
          <a:xfrm>
            <a:off x="582490" y="4225925"/>
            <a:ext cx="761755" cy="774700"/>
          </a:xfrm>
          <a:custGeom>
            <a:avLst/>
            <a:gdLst>
              <a:gd name="T0" fmla="*/ 118 w 596"/>
              <a:gd name="T1" fmla="*/ 0 h 598"/>
              <a:gd name="T2" fmla="*/ 0 w 596"/>
              <a:gd name="T3" fmla="*/ 118 h 598"/>
              <a:gd name="T4" fmla="*/ 0 w 596"/>
              <a:gd name="T5" fmla="*/ 589 h 598"/>
              <a:gd name="T6" fmla="*/ 161 w 596"/>
              <a:gd name="T7" fmla="*/ 174 h 598"/>
              <a:gd name="T8" fmla="*/ 589 w 596"/>
              <a:gd name="T9" fmla="*/ 0 h 598"/>
              <a:gd name="T10" fmla="*/ 118 w 596"/>
              <a:gd name="T11" fmla="*/ 0 h 5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96" h="598">
                <a:moveTo>
                  <a:pt x="118" y="0"/>
                </a:moveTo>
                <a:cubicBezTo>
                  <a:pt x="53" y="0"/>
                  <a:pt x="0" y="53"/>
                  <a:pt x="0" y="118"/>
                </a:cubicBezTo>
                <a:lnTo>
                  <a:pt x="0" y="589"/>
                </a:lnTo>
                <a:cubicBezTo>
                  <a:pt x="27" y="598"/>
                  <a:pt x="12" y="309"/>
                  <a:pt x="161" y="174"/>
                </a:cubicBezTo>
                <a:cubicBezTo>
                  <a:pt x="310" y="39"/>
                  <a:pt x="596" y="29"/>
                  <a:pt x="589" y="0"/>
                </a:cubicBezTo>
                <a:lnTo>
                  <a:pt x="118" y="0"/>
                </a:lnTo>
                <a:close/>
              </a:path>
            </a:pathLst>
          </a:custGeom>
          <a:gradFill rotWithShape="1">
            <a:gsLst>
              <a:gs pos="0">
                <a:srgbClr val="0066CC">
                  <a:gamma/>
                  <a:tint val="54510"/>
                  <a:invGamma/>
                </a:srgbClr>
              </a:gs>
              <a:gs pos="50000">
                <a:srgbClr val="0066CC">
                  <a:alpha val="0"/>
                </a:srgbClr>
              </a:gs>
              <a:gs pos="100000">
                <a:srgbClr val="0066CC">
                  <a:gamma/>
                  <a:tint val="54510"/>
                  <a:invGamma/>
                </a:srgbClr>
              </a:gs>
            </a:gsLst>
            <a:lin ang="2700000" scaled="1"/>
          </a:gradFill>
          <a:ln>
            <a:noFill/>
          </a:ln>
          <a:extLst/>
        </p:spPr>
        <p:txBody>
          <a:bodyPr/>
          <a:lstStyle/>
          <a:p>
            <a:pPr algn="ctr" eaLnBrk="1" hangingPunct="1">
              <a:defRPr/>
            </a:pPr>
            <a:endParaRPr lang="zh-CN" altLang="en-US" sz="3100" b="1">
              <a:solidFill>
                <a:srgbClr val="000000"/>
              </a:solidFill>
              <a:latin typeface="Gill Sans" pitchFamily="-112" charset="0"/>
              <a:ea typeface="华文细黑" pitchFamily="2" charset="-122"/>
              <a:sym typeface="Gill Sans" pitchFamily="-112" charset="0"/>
            </a:endParaRPr>
          </a:p>
        </p:txBody>
      </p:sp>
      <p:sp>
        <p:nvSpPr>
          <p:cNvPr id="414731" name="Text Box 11"/>
          <p:cNvSpPr txBox="1">
            <a:spLocks noChangeArrowheads="1"/>
          </p:cNvSpPr>
          <p:nvPr/>
        </p:nvSpPr>
        <p:spPr bwMode="gray">
          <a:xfrm>
            <a:off x="685800" y="4521200"/>
            <a:ext cx="1108075" cy="7016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zh-CN" alt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sym typeface="Gill Sans" pitchFamily="-112" charset="0"/>
              </a:rPr>
              <a:t>套表汇总</a:t>
            </a:r>
          </a:p>
          <a:p>
            <a:pPr algn="ctr">
              <a:defRPr/>
            </a:pPr>
            <a:r>
              <a:rPr lang="zh-CN" alt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sym typeface="Gill Sans" pitchFamily="-112" charset="0"/>
              </a:rPr>
              <a:t>上报说明</a:t>
            </a:r>
          </a:p>
        </p:txBody>
      </p:sp>
      <p:sp>
        <p:nvSpPr>
          <p:cNvPr id="27663" name="Text Box 12"/>
          <p:cNvSpPr txBox="1">
            <a:spLocks noChangeArrowheads="1"/>
          </p:cNvSpPr>
          <p:nvPr/>
        </p:nvSpPr>
        <p:spPr bwMode="gray">
          <a:xfrm>
            <a:off x="2179638" y="4160838"/>
            <a:ext cx="6446837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（</a:t>
            </a:r>
            <a:r>
              <a:rPr lang="en-US" altLang="zh-CN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1</a:t>
            </a:r>
            <a:r>
              <a:rPr lang="zh-CN" altLang="en-US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）</a:t>
            </a:r>
            <a:r>
              <a:rPr lang="en-US" altLang="zh-CN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PM</a:t>
            </a:r>
            <a:r>
              <a:rPr lang="zh-CN" altLang="en-US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、</a:t>
            </a:r>
            <a:r>
              <a:rPr lang="en-US" altLang="zh-CN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PS</a:t>
            </a:r>
            <a:r>
              <a:rPr lang="zh-CN" altLang="en-US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、</a:t>
            </a:r>
            <a:r>
              <a:rPr lang="en-US" altLang="zh-CN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RW</a:t>
            </a:r>
            <a:r>
              <a:rPr lang="zh-CN" altLang="en-US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三套允许套表上报，即即使填一张，用户也可将整套表进行汇总上报；</a:t>
            </a:r>
          </a:p>
          <a:p>
            <a:r>
              <a:rPr lang="zh-CN" altLang="en-US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（</a:t>
            </a:r>
            <a:r>
              <a:rPr lang="en-US" altLang="zh-CN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2</a:t>
            </a:r>
            <a:r>
              <a:rPr lang="zh-CN" altLang="en-US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）除上述三套报表外，其他报表不允许空表汇总上报；</a:t>
            </a:r>
          </a:p>
          <a:p>
            <a:r>
              <a:rPr lang="zh-CN" altLang="en-US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（</a:t>
            </a:r>
            <a:r>
              <a:rPr lang="en-US" altLang="zh-CN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3</a:t>
            </a:r>
            <a:r>
              <a:rPr lang="zh-CN" altLang="en-US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）数据填报中完成套表汇总、上报；</a:t>
            </a:r>
          </a:p>
          <a:p>
            <a:r>
              <a:rPr lang="zh-CN" altLang="en-US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（</a:t>
            </a:r>
            <a:r>
              <a:rPr lang="en-US" altLang="zh-CN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4</a:t>
            </a:r>
            <a:r>
              <a:rPr lang="zh-CN" altLang="en-US" sz="17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Gill Sans" pitchFamily="-112" charset="0"/>
              </a:rPr>
              <a:t>）数据汇总和数据上报以表为单位进行汇总和上报、可多表一起汇总和上报；</a:t>
            </a:r>
            <a:endParaRPr lang="zh-CN" altLang="en-US" sz="1700">
              <a:solidFill>
                <a:srgbClr val="000000"/>
              </a:solidFill>
              <a:latin typeface="华文中宋" panose="02010600040101010101" pitchFamily="2" charset="-122"/>
              <a:ea typeface="华文中宋" panose="02010600040101010101" pitchFamily="2" charset="-122"/>
              <a:sym typeface="Gill Sans" pitchFamily="-11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 txBox="1">
            <a:spLocks noGrp="1" noChangeArrowheads="1"/>
          </p:cNvSpPr>
          <p:nvPr/>
        </p:nvSpPr>
        <p:spPr bwMode="auto">
          <a:xfrm>
            <a:off x="163513" y="6432550"/>
            <a:ext cx="560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346" tIns="33673" rIns="67346" bIns="33673"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endParaRPr lang="zh-CN" altLang="zh-CN" sz="1200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68325" y="-100013"/>
            <a:ext cx="8540750" cy="582613"/>
          </a:xfrm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常见问题</a:t>
            </a:r>
          </a:p>
        </p:txBody>
      </p:sp>
      <p:sp>
        <p:nvSpPr>
          <p:cNvPr id="28676" name="Rectangle 5"/>
          <p:cNvSpPr>
            <a:spLocks/>
          </p:cNvSpPr>
          <p:nvPr/>
        </p:nvSpPr>
        <p:spPr bwMode="auto">
          <a:xfrm>
            <a:off x="323850" y="465138"/>
            <a:ext cx="8521700" cy="600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1</a:t>
            </a:r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）系统用户名和密码是什么？</a:t>
            </a:r>
          </a:p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  </a:t>
            </a:r>
            <a:r>
              <a:rPr lang="zh-CN" altLang="en-US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系统默认用户名称</a:t>
            </a:r>
            <a:r>
              <a:rPr lang="en-US" altLang="zh-CN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:admin </a:t>
            </a:r>
            <a:r>
              <a:rPr lang="zh-CN" altLang="en-US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密码</a:t>
            </a:r>
            <a:r>
              <a:rPr lang="en-US" altLang="zh-CN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:666666</a:t>
            </a:r>
          </a:p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2</a:t>
            </a:r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）上报关系管理是做什么用的？</a:t>
            </a:r>
          </a:p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  </a:t>
            </a:r>
            <a:r>
              <a:rPr lang="zh-CN" altLang="en-US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建立报表和填报单位的对应关系，一旦定义了上报关系，则数据接收和汇总会根据上报关系来管理。</a:t>
            </a:r>
          </a:p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3</a:t>
            </a:r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 “数据包中的单位在选择的接收单位的父节点中存在，不允许接收”，这是什么问题？</a:t>
            </a:r>
          </a:p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 </a:t>
            </a:r>
            <a:r>
              <a:rPr lang="zh-CN" altLang="en-US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当前系统自己生成的上报文件，是不能在本系统中接收的。数据上报和接收有严格的级别控制。如果必须接收自己的数据，请在数据填报中通过单位数据导入导出完成。</a:t>
            </a:r>
            <a:endParaRPr lang="en-US" altLang="zh-CN" sz="2400"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4</a:t>
            </a:r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）单位编码后八位如何填写？</a:t>
            </a:r>
          </a:p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  </a:t>
            </a:r>
            <a:r>
              <a:rPr lang="zh-CN" altLang="en-US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由各级人社综合统计部门统一明确。详见省直单位编码</a:t>
            </a:r>
          </a:p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5</a:t>
            </a:r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）年度的问题，系统中的年度到底是报表结构的年度还是报表数据的年度？</a:t>
            </a:r>
          </a:p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  </a:t>
            </a:r>
            <a:r>
              <a:rPr lang="zh-CN" altLang="en-US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目前系统中的年度是报表结构的年度，是根据报表制度发行年度来设定。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 txBox="1">
            <a:spLocks noGrp="1" noChangeArrowheads="1"/>
          </p:cNvSpPr>
          <p:nvPr/>
        </p:nvSpPr>
        <p:spPr bwMode="auto">
          <a:xfrm>
            <a:off x="163513" y="6432550"/>
            <a:ext cx="560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346" tIns="33673" rIns="67346" bIns="33673"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endParaRPr lang="zh-CN" altLang="zh-CN" sz="1200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68325" y="-26988"/>
            <a:ext cx="8540750" cy="549276"/>
          </a:xfrm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常见问题</a:t>
            </a:r>
          </a:p>
        </p:txBody>
      </p:sp>
      <p:sp>
        <p:nvSpPr>
          <p:cNvPr id="29700" name="Rectangle 4"/>
          <p:cNvSpPr>
            <a:spLocks/>
          </p:cNvSpPr>
          <p:nvPr/>
        </p:nvSpPr>
        <p:spPr bwMode="auto">
          <a:xfrm>
            <a:off x="317500" y="836613"/>
            <a:ext cx="8442325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6</a:t>
            </a:r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）如果系统中没有事先定义好单位，是否可以接收该单位的数据？</a:t>
            </a:r>
          </a:p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 </a:t>
            </a:r>
            <a:r>
              <a:rPr lang="zh-CN" altLang="en-US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可以，系统支持数据接收时自动创建单位，只需要选择接收到当前单位下即可。</a:t>
            </a:r>
          </a:p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7</a:t>
            </a:r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）是否可以选择上报文件中的某些报表接收数据？</a:t>
            </a:r>
          </a:p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 </a:t>
            </a:r>
            <a:r>
              <a:rPr lang="zh-CN" altLang="en-US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不可以。目前上报文件按包统一处理，没有按报表切分，以提高数据接收性能。否则在带多级单位数据时，会严重影响系统效率。</a:t>
            </a:r>
          </a:p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8</a:t>
            </a:r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）不同期别的报表数据能否打成一个上报文件？</a:t>
            </a:r>
          </a:p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  </a:t>
            </a:r>
            <a:r>
              <a:rPr lang="zh-CN" altLang="en-US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不可以。上报需要选择同一期别的报表进行打包，系统不支持不同期别的报表打包，但支持不同报表包不同期别报表打包，比如将养老、医疗第二季度数据打成一个包。</a:t>
            </a:r>
          </a:p>
          <a:p>
            <a:endParaRPr lang="en-US" altLang="zh-CN" sz="2000"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2425" y="-71438"/>
            <a:ext cx="8540750" cy="655638"/>
          </a:xfrm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常见问题</a:t>
            </a:r>
          </a:p>
        </p:txBody>
      </p:sp>
      <p:sp>
        <p:nvSpPr>
          <p:cNvPr id="30723" name="Rectangle 4"/>
          <p:cNvSpPr>
            <a:spLocks/>
          </p:cNvSpPr>
          <p:nvPr/>
        </p:nvSpPr>
        <p:spPr bwMode="auto">
          <a:xfrm>
            <a:off x="315913" y="609600"/>
            <a:ext cx="8208962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9</a:t>
            </a:r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）对于基层单位，只需要填数，不需要接收和汇总，能使用系统吗？</a:t>
            </a:r>
          </a:p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  </a:t>
            </a:r>
            <a:r>
              <a:rPr lang="zh-CN" altLang="en-US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可以，对于只填报本单位数据的单位，用户只需在数据填报中录入数据，直接上报就可以，不需要进行汇总。</a:t>
            </a:r>
          </a:p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10</a:t>
            </a:r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）系统重新安装后，是不是原来的数据都没有了？</a:t>
            </a:r>
          </a:p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 </a:t>
            </a:r>
            <a:r>
              <a:rPr lang="zh-CN" altLang="en-US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如果重新安装系统，数据将不存在，因此建议采用打补丁的方式，保留原有数据。</a:t>
            </a:r>
          </a:p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11</a:t>
            </a:r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）以后系统会每年发布一个版本，每年都要学习新的系统吗？</a:t>
            </a:r>
          </a:p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 </a:t>
            </a:r>
            <a:r>
              <a:rPr lang="zh-CN" altLang="en-US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不会的，即使以后系统升级，只是打补丁，不会影响到系统的主体，从而减轻软件用户的学习压力。</a:t>
            </a:r>
          </a:p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12</a:t>
            </a:r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）系统文件有哪些？</a:t>
            </a:r>
          </a:p>
          <a:p>
            <a:r>
              <a:rPr lang="zh-CN" altLang="en-US" sz="24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  </a:t>
            </a:r>
            <a:r>
              <a:rPr lang="en-US" altLang="zh-CN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rdt</a:t>
            </a:r>
            <a:r>
              <a:rPr lang="zh-CN" altLang="en-US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上报数据文件；</a:t>
            </a:r>
            <a:r>
              <a:rPr lang="en-US" altLang="zh-CN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ubk</a:t>
            </a:r>
            <a:r>
              <a:rPr lang="zh-CN" altLang="en-US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单位数据导出文件；</a:t>
            </a:r>
            <a:r>
              <a:rPr lang="en-US" altLang="zh-CN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rpk</a:t>
            </a:r>
            <a:r>
              <a:rPr lang="zh-CN" altLang="en-US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报表结构包文件；</a:t>
            </a:r>
            <a:r>
              <a:rPr lang="en-US" altLang="zh-CN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rbk</a:t>
            </a:r>
            <a:r>
              <a:rPr lang="zh-CN" altLang="en-US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报表备份文件；</a:t>
            </a:r>
            <a:r>
              <a:rPr lang="en-US" altLang="zh-CN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SBK</a:t>
            </a:r>
            <a:r>
              <a:rPr lang="zh-CN" altLang="en-US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系统备份文件；</a:t>
            </a:r>
            <a:r>
              <a:rPr lang="en-US" altLang="zh-CN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APK </a:t>
            </a:r>
            <a:r>
              <a:rPr lang="zh-CN" altLang="en-US" sz="24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分析表结构包文件。</a:t>
            </a:r>
          </a:p>
          <a:p>
            <a:endParaRPr lang="zh-CN" altLang="en-US" sz="2000"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endParaRPr lang="en-US" altLang="zh-CN" sz="2000"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Box 2"/>
          <p:cNvSpPr txBox="1">
            <a:spLocks noChangeArrowheads="1"/>
          </p:cNvSpPr>
          <p:nvPr/>
        </p:nvSpPr>
        <p:spPr bwMode="auto">
          <a:xfrm>
            <a:off x="1195388" y="1420813"/>
            <a:ext cx="6769100" cy="374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31747" name="TextBox 3"/>
          <p:cNvSpPr txBox="1">
            <a:spLocks noChangeArrowheads="1"/>
          </p:cNvSpPr>
          <p:nvPr/>
        </p:nvSpPr>
        <p:spPr bwMode="auto">
          <a:xfrm>
            <a:off x="1347788" y="1573213"/>
            <a:ext cx="6769100" cy="374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439738" y="549275"/>
            <a:ext cx="8280400" cy="40925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600" dirty="0">
                <a:latin typeface="+mn-ea"/>
                <a:ea typeface="+mn-ea"/>
              </a:rPr>
              <a:t>★报送内容：</a:t>
            </a:r>
          </a:p>
          <a:p>
            <a:pPr>
              <a:defRPr/>
            </a:pPr>
            <a:r>
              <a:rPr lang="zh-CN" altLang="en-US" sz="2600" dirty="0">
                <a:latin typeface="+mn-ea"/>
                <a:ea typeface="+mn-ea"/>
              </a:rPr>
              <a:t>    </a:t>
            </a:r>
            <a:r>
              <a:rPr lang="en-US" altLang="zh-CN" sz="2600" dirty="0" smtClean="0">
                <a:latin typeface="+mn-ea"/>
                <a:ea typeface="+mn-ea"/>
              </a:rPr>
              <a:t>2017</a:t>
            </a:r>
            <a:r>
              <a:rPr lang="zh-CN" altLang="en-US" sz="2600" dirty="0" smtClean="0">
                <a:latin typeface="+mn-ea"/>
                <a:ea typeface="+mn-ea"/>
              </a:rPr>
              <a:t>年年</a:t>
            </a:r>
            <a:r>
              <a:rPr lang="zh-CN" altLang="en-US" sz="2600" dirty="0">
                <a:latin typeface="+mn-ea"/>
                <a:ea typeface="+mn-ea"/>
              </a:rPr>
              <a:t>报表</a:t>
            </a:r>
            <a:endParaRPr lang="en-US" altLang="zh-CN" sz="2600" dirty="0">
              <a:latin typeface="+mn-ea"/>
              <a:ea typeface="+mn-ea"/>
            </a:endParaRPr>
          </a:p>
          <a:p>
            <a:pPr>
              <a:defRPr/>
            </a:pPr>
            <a:endParaRPr lang="zh-CN" altLang="en-US" sz="2600" dirty="0">
              <a:latin typeface="+mn-ea"/>
              <a:ea typeface="+mn-ea"/>
            </a:endParaRPr>
          </a:p>
          <a:p>
            <a:pPr>
              <a:defRPr/>
            </a:pPr>
            <a:r>
              <a:rPr lang="zh-CN" altLang="en-US" sz="2600" dirty="0">
                <a:latin typeface="+mn-ea"/>
                <a:ea typeface="+mn-ea"/>
              </a:rPr>
              <a:t>★报送方式：</a:t>
            </a:r>
          </a:p>
          <a:p>
            <a:pPr>
              <a:defRPr/>
            </a:pPr>
            <a:r>
              <a:rPr lang="zh-CN" altLang="en-US" sz="2600" dirty="0">
                <a:latin typeface="+mn-ea"/>
                <a:ea typeface="+mn-ea"/>
              </a:rPr>
              <a:t>    纸质报表加盖公章后，和电子文档一并报送。</a:t>
            </a:r>
            <a:endParaRPr lang="en-US" altLang="zh-CN" sz="2600" dirty="0">
              <a:latin typeface="+mn-ea"/>
              <a:ea typeface="+mn-ea"/>
            </a:endParaRPr>
          </a:p>
          <a:p>
            <a:pPr>
              <a:defRPr/>
            </a:pPr>
            <a:endParaRPr lang="en-US" altLang="zh-CN" sz="2600" dirty="0">
              <a:latin typeface="+mn-ea"/>
              <a:ea typeface="+mn-ea"/>
            </a:endParaRPr>
          </a:p>
          <a:p>
            <a:pPr>
              <a:defRPr/>
            </a:pPr>
            <a:r>
              <a:rPr lang="zh-CN" altLang="en-US" sz="2600" dirty="0">
                <a:latin typeface="+mn-ea"/>
                <a:ea typeface="+mn-ea"/>
              </a:rPr>
              <a:t>★报送时间：</a:t>
            </a:r>
            <a:r>
              <a:rPr lang="zh-CN" altLang="zh-CN" sz="2600" dirty="0">
                <a:latin typeface="+mn-ea"/>
                <a:ea typeface="+mn-ea"/>
              </a:rPr>
              <a:t>原则上年报数据于</a:t>
            </a:r>
            <a:r>
              <a:rPr lang="en-US" altLang="zh-CN" sz="2600" dirty="0" smtClean="0">
                <a:latin typeface="+mn-ea"/>
                <a:ea typeface="+mn-ea"/>
              </a:rPr>
              <a:t>2018</a:t>
            </a:r>
            <a:r>
              <a:rPr lang="zh-CN" altLang="en-US" sz="2600" dirty="0" smtClean="0">
                <a:latin typeface="+mn-ea"/>
                <a:ea typeface="+mn-ea"/>
              </a:rPr>
              <a:t>年</a:t>
            </a:r>
            <a:r>
              <a:rPr lang="en-US" altLang="zh-CN" sz="2600" dirty="0" smtClean="0">
                <a:latin typeface="+mn-ea"/>
                <a:ea typeface="+mn-ea"/>
              </a:rPr>
              <a:t>1</a:t>
            </a:r>
            <a:r>
              <a:rPr lang="zh-CN" altLang="zh-CN" sz="2600" dirty="0" smtClean="0">
                <a:latin typeface="+mn-ea"/>
                <a:ea typeface="+mn-ea"/>
              </a:rPr>
              <a:t>月</a:t>
            </a:r>
            <a:r>
              <a:rPr lang="en-US" altLang="zh-CN" sz="2600" dirty="0">
                <a:latin typeface="+mn-ea"/>
                <a:ea typeface="+mn-ea"/>
              </a:rPr>
              <a:t>25</a:t>
            </a:r>
            <a:r>
              <a:rPr lang="zh-CN" altLang="zh-CN" sz="2600" dirty="0">
                <a:latin typeface="+mn-ea"/>
                <a:ea typeface="+mn-ea"/>
              </a:rPr>
              <a:t>日前</a:t>
            </a:r>
            <a:r>
              <a:rPr lang="zh-CN" altLang="zh-CN" sz="2600" dirty="0" smtClean="0">
                <a:latin typeface="+mn-ea"/>
                <a:ea typeface="+mn-ea"/>
              </a:rPr>
              <a:t>报送</a:t>
            </a:r>
            <a:r>
              <a:rPr lang="zh-CN" altLang="en-US" sz="2600" dirty="0" smtClean="0">
                <a:latin typeface="+mn-ea"/>
                <a:ea typeface="+mn-ea"/>
              </a:rPr>
              <a:t>市局</a:t>
            </a:r>
            <a:r>
              <a:rPr lang="zh-CN" altLang="en-US" sz="2600" dirty="0" smtClean="0"/>
              <a:t>对口</a:t>
            </a:r>
            <a:r>
              <a:rPr lang="zh-CN" altLang="en-US" sz="2600" dirty="0"/>
              <a:t>科</a:t>
            </a:r>
            <a:r>
              <a:rPr lang="zh-CN" altLang="en-US" sz="2600" dirty="0" smtClean="0"/>
              <a:t>室</a:t>
            </a:r>
            <a:endParaRPr lang="en-US" altLang="zh-CN" sz="2600" dirty="0"/>
          </a:p>
          <a:p>
            <a:pPr>
              <a:defRPr/>
            </a:pPr>
            <a:endParaRPr lang="en-US" altLang="zh-CN" sz="2600" dirty="0"/>
          </a:p>
          <a:p>
            <a:pPr>
              <a:defRPr/>
            </a:pPr>
            <a:endParaRPr lang="zh-CN" alt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:\work\江苏移动\素材\未标题-1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11" b="1376"/>
          <a:stretch>
            <a:fillRect/>
          </a:stretch>
        </p:blipFill>
        <p:spPr bwMode="auto">
          <a:xfrm>
            <a:off x="441325" y="669925"/>
            <a:ext cx="8702675" cy="581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 txBox="1">
            <a:spLocks noChangeArrowheads="1"/>
          </p:cNvSpPr>
          <p:nvPr/>
        </p:nvSpPr>
        <p:spPr bwMode="auto">
          <a:xfrm>
            <a:off x="588963" y="-26988"/>
            <a:ext cx="8437562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700" b="1">
                <a:solidFill>
                  <a:srgbClr val="000000"/>
                </a:solidFill>
                <a:latin typeface="Gill Sans" pitchFamily="-112" charset="0"/>
                <a:ea typeface="华文细黑" panose="02010600040101010101" pitchFamily="2" charset="-122"/>
                <a:sym typeface="Gill Sans" pitchFamily="-112" charset="0"/>
              </a:rPr>
              <a:t>基层用户操作流程</a:t>
            </a:r>
          </a:p>
        </p:txBody>
      </p:sp>
      <p:sp>
        <p:nvSpPr>
          <p:cNvPr id="26" name="矩形 25"/>
          <p:cNvSpPr>
            <a:spLocks noChangeArrowheads="1"/>
          </p:cNvSpPr>
          <p:nvPr/>
        </p:nvSpPr>
        <p:spPr bwMode="auto">
          <a:xfrm>
            <a:off x="4214813" y="4378325"/>
            <a:ext cx="1495425" cy="522288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kern="0" dirty="0">
                <a:solidFill>
                  <a:sysClr val="windowText" lastClr="000000"/>
                </a:solidFill>
                <a:latin typeface="华文中宋" pitchFamily="2" charset="-122"/>
                <a:ea typeface="华文中宋" pitchFamily="2" charset="-122"/>
                <a:sym typeface="Gill Sans" pitchFamily="-112" charset="0"/>
              </a:rPr>
              <a:t>年度管理</a:t>
            </a:r>
            <a:endParaRPr lang="zh-CN" altLang="en-US" sz="2800" kern="0" dirty="0">
              <a:solidFill>
                <a:sysClr val="windowText" lastClr="000000"/>
              </a:solidFill>
              <a:latin typeface="Gill Sans" pitchFamily="-112" charset="0"/>
              <a:ea typeface="华文细黑" pitchFamily="2" charset="-122"/>
              <a:sym typeface="Gill Sans" pitchFamily="-112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5003800" y="3654425"/>
            <a:ext cx="1497013" cy="52228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kern="0" dirty="0">
                <a:solidFill>
                  <a:sysClr val="windowText" lastClr="000000"/>
                </a:solidFill>
                <a:latin typeface="华文中宋" pitchFamily="2" charset="-122"/>
                <a:ea typeface="华文中宋" pitchFamily="2" charset="-122"/>
                <a:sym typeface="Gill Sans" pitchFamily="-112" charset="0"/>
              </a:rPr>
              <a:t>结构接收</a:t>
            </a:r>
          </a:p>
        </p:txBody>
      </p:sp>
      <p:sp>
        <p:nvSpPr>
          <p:cNvPr id="28" name="矩形 27"/>
          <p:cNvSpPr/>
          <p:nvPr/>
        </p:nvSpPr>
        <p:spPr>
          <a:xfrm>
            <a:off x="5788025" y="2936875"/>
            <a:ext cx="1497013" cy="52228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kern="0" dirty="0">
                <a:solidFill>
                  <a:sysClr val="windowText" lastClr="000000"/>
                </a:solidFill>
                <a:latin typeface="华文中宋" pitchFamily="2" charset="-122"/>
                <a:ea typeface="华文中宋" pitchFamily="2" charset="-122"/>
                <a:sym typeface="Gill Sans" pitchFamily="-112" charset="0"/>
              </a:rPr>
              <a:t>数据填报</a:t>
            </a:r>
          </a:p>
        </p:txBody>
      </p:sp>
      <p:sp>
        <p:nvSpPr>
          <p:cNvPr id="29" name="矩形 28"/>
          <p:cNvSpPr/>
          <p:nvPr/>
        </p:nvSpPr>
        <p:spPr>
          <a:xfrm>
            <a:off x="6532563" y="2144713"/>
            <a:ext cx="1497012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kern="0" dirty="0">
                <a:solidFill>
                  <a:sysClr val="windowText" lastClr="000000"/>
                </a:solidFill>
                <a:latin typeface="华文中宋" pitchFamily="2" charset="-122"/>
                <a:ea typeface="华文中宋" pitchFamily="2" charset="-122"/>
                <a:sym typeface="Gill Sans" pitchFamily="-112" charset="0"/>
              </a:rPr>
              <a:t>数据上报</a:t>
            </a:r>
          </a:p>
        </p:txBody>
      </p:sp>
      <p:sp>
        <p:nvSpPr>
          <p:cNvPr id="2" name="下箭头 1"/>
          <p:cNvSpPr>
            <a:spLocks noChangeArrowheads="1"/>
          </p:cNvSpPr>
          <p:nvPr/>
        </p:nvSpPr>
        <p:spPr bwMode="auto">
          <a:xfrm rot="-8127886">
            <a:off x="4427538" y="620713"/>
            <a:ext cx="371475" cy="5889625"/>
          </a:xfrm>
          <a:prstGeom prst="downArrow">
            <a:avLst>
              <a:gd name="adj1" fmla="val 50000"/>
              <a:gd name="adj2" fmla="val 54244"/>
            </a:avLst>
          </a:prstGeom>
          <a:solidFill>
            <a:srgbClr val="C00000">
              <a:alpha val="36862"/>
            </a:srgbClr>
          </a:solidFill>
          <a:ln w="9525" algn="ctr">
            <a:solidFill>
              <a:srgbClr val="C00000"/>
            </a:solidFill>
            <a:round/>
            <a:headEnd/>
            <a:tailEnd/>
          </a:ln>
          <a:effectLst>
            <a:outerShdw blurRad="50800" dist="38100" dir="2700000" algn="tl" rotWithShape="0">
              <a:srgbClr val="000000">
                <a:alpha val="39999"/>
              </a:srgbClr>
            </a:outerShdw>
          </a:effectLst>
        </p:spPr>
        <p:txBody>
          <a:bodyPr rot="108000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Text" lastClr="000000"/>
              </a:solidFill>
              <a:latin typeface="Gill Sans" pitchFamily="-112" charset="0"/>
              <a:ea typeface="华文细黑" pitchFamily="2" charset="-122"/>
              <a:sym typeface="Gill Sans" pitchFamily="-107" charset="0"/>
            </a:endParaRPr>
          </a:p>
        </p:txBody>
      </p:sp>
      <p:grpSp>
        <p:nvGrpSpPr>
          <p:cNvPr id="3" name="组合 2"/>
          <p:cNvGrpSpPr>
            <a:grpSpLocks/>
          </p:cNvGrpSpPr>
          <p:nvPr/>
        </p:nvGrpSpPr>
        <p:grpSpPr bwMode="auto">
          <a:xfrm>
            <a:off x="3708400" y="5157788"/>
            <a:ext cx="1595438" cy="576262"/>
            <a:chOff x="4017963" y="5157788"/>
            <a:chExt cx="1727200" cy="576262"/>
          </a:xfrm>
        </p:grpSpPr>
        <p:sp>
          <p:nvSpPr>
            <p:cNvPr id="21" name="矩形 20"/>
            <p:cNvSpPr>
              <a:spLocks noChangeArrowheads="1"/>
            </p:cNvSpPr>
            <p:nvPr/>
          </p:nvSpPr>
          <p:spPr bwMode="auto">
            <a:xfrm>
              <a:off x="4090144" y="5157788"/>
              <a:ext cx="1605178" cy="519112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800" b="1" kern="0" dirty="0">
                  <a:solidFill>
                    <a:sysClr val="windowText" lastClr="000000"/>
                  </a:solidFill>
                  <a:latin typeface="华文中宋" pitchFamily="2" charset="-122"/>
                  <a:ea typeface="华文中宋" pitchFamily="2" charset="-122"/>
                  <a:sym typeface="Gill Sans" pitchFamily="-112" charset="0"/>
                </a:rPr>
                <a:t>单位管理</a:t>
              </a:r>
              <a:endParaRPr lang="zh-CN" altLang="en-US" sz="2800" kern="0" dirty="0">
                <a:solidFill>
                  <a:sysClr val="windowText" lastClr="000000"/>
                </a:solidFill>
                <a:latin typeface="Gill Sans" pitchFamily="-112" charset="0"/>
                <a:ea typeface="华文细黑" pitchFamily="2" charset="-122"/>
                <a:sym typeface="Gill Sans" pitchFamily="-112" charset="0"/>
              </a:endParaRPr>
            </a:p>
          </p:txBody>
        </p:sp>
        <p:sp>
          <p:nvSpPr>
            <p:cNvPr id="5132" name="Rectangle 11"/>
            <p:cNvSpPr>
              <a:spLocks/>
            </p:cNvSpPr>
            <p:nvPr/>
          </p:nvSpPr>
          <p:spPr bwMode="auto">
            <a:xfrm>
              <a:off x="4017963" y="5157788"/>
              <a:ext cx="1727200" cy="576262"/>
            </a:xfrm>
            <a:prstGeom prst="rect">
              <a:avLst/>
            </a:prstGeom>
            <a:blipFill dpi="0" rotWithShape="0">
              <a:blip>
                <a:alphaModFix amt="0"/>
              </a:blip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prstDash val="lgDash"/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zh-CN" sz="3100" b="1">
                <a:solidFill>
                  <a:srgbClr val="000000"/>
                </a:solidFill>
                <a:latin typeface="Gill Sans" pitchFamily="-112" charset="0"/>
                <a:ea typeface="华文细黑" panose="02010600040101010101" pitchFamily="2" charset="-122"/>
                <a:sym typeface="Gill Sans" pitchFamily="-112" charset="0"/>
              </a:endParaRPr>
            </a:p>
          </p:txBody>
        </p:sp>
      </p:grpSp>
      <p:pic>
        <p:nvPicPr>
          <p:cNvPr id="6158" name="Picture 14" descr="D:\Program Files\Microsoft Office\MEDIA\CAGCAT10\j0292020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963" y="1685925"/>
            <a:ext cx="1725612" cy="177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 animBg="1"/>
      <p:bldP spid="29" grpId="0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简易操作流程</a:t>
            </a:r>
          </a:p>
        </p:txBody>
      </p:sp>
      <p:pic>
        <p:nvPicPr>
          <p:cNvPr id="6147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47938" y="2182813"/>
            <a:ext cx="4048125" cy="3638550"/>
          </a:xfr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 txBox="1">
            <a:spLocks noGrp="1" noChangeArrowheads="1"/>
          </p:cNvSpPr>
          <p:nvPr/>
        </p:nvSpPr>
        <p:spPr bwMode="auto">
          <a:xfrm>
            <a:off x="163513" y="6432550"/>
            <a:ext cx="560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346" tIns="33673" rIns="67346" bIns="33673"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endParaRPr lang="zh-CN" altLang="zh-CN" sz="1200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3250" y="0"/>
            <a:ext cx="8540750" cy="549275"/>
          </a:xfrm>
          <a:noFill/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单位管理</a:t>
            </a:r>
          </a:p>
        </p:txBody>
      </p:sp>
      <p:sp>
        <p:nvSpPr>
          <p:cNvPr id="7172" name="Text Box 3"/>
          <p:cNvSpPr txBox="1">
            <a:spLocks/>
          </p:cNvSpPr>
          <p:nvPr/>
        </p:nvSpPr>
        <p:spPr bwMode="auto">
          <a:xfrm>
            <a:off x="323850" y="549275"/>
            <a:ext cx="8640763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功能说明：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对当前单位需要接收数据的单位信息进行编辑，功能包括：新建、修改、删除、单位类别管理、导出表样、数据导入；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其中单位类别管理：在当前单位下可以建立类别，同时可设置该类别是否参与汇总，从而控制该类别下的单位在数据汇总时的情况；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功能讲解：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000">
                <a:solidFill>
                  <a:srgbClr val="000000"/>
                </a:solidFill>
                <a:latin typeface="Gill Sans" pitchFamily="-112" charset="0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新建单位、新建单位类别（参与汇总）、新建单位类别（不参与汇总）、在类别下新建单位 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导出表样：用户可直接在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excel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中编辑好单位信息，方便用户了解导入单位信息的数据格式。 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数据导入：将在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excel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中编辑好的单位信息导入到系统中。如果用户想将已经在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excel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中定义好的单位导入到某类别下，则在系统中点中该类别，然后通过数据导入，选中定义好的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excel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文件，确定后可完成。</a:t>
            </a:r>
            <a:endParaRPr lang="zh-CN" altLang="en-US" sz="2000">
              <a:solidFill>
                <a:srgbClr val="000000"/>
              </a:solidFill>
              <a:latin typeface="Gill Sans" pitchFamily="-112" charset="0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</p:txBody>
      </p:sp>
      <p:sp>
        <p:nvSpPr>
          <p:cNvPr id="7173" name="Text Box 4"/>
          <p:cNvSpPr txBox="1">
            <a:spLocks/>
          </p:cNvSpPr>
          <p:nvPr/>
        </p:nvSpPr>
        <p:spPr bwMode="auto">
          <a:xfrm>
            <a:off x="323850" y="5445125"/>
            <a:ext cx="8442325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注：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1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、数据导入只能导入单位数据，不能导入类别数据。（不建议用数据导入来增加单位）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000">
                <a:solidFill>
                  <a:srgbClr val="FF0000"/>
                </a:solidFill>
                <a:latin typeface="Gill Sans" pitchFamily="-112" charset="0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  </a:t>
            </a:r>
            <a:r>
              <a:rPr lang="en-US" altLang="zh-CN" sz="2000">
                <a:solidFill>
                  <a:srgbClr val="FF0000"/>
                </a:solidFill>
                <a:latin typeface="Gill Sans" pitchFamily="-112" charset="0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2</a:t>
            </a:r>
            <a:r>
              <a:rPr lang="zh-CN" altLang="en-US" sz="2000">
                <a:solidFill>
                  <a:srgbClr val="FF0000"/>
                </a:solidFill>
                <a:latin typeface="Gill Sans" pitchFamily="-112" charset="0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、先建类别，后增加单位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 txBox="1">
            <a:spLocks noGrp="1" noChangeArrowheads="1"/>
          </p:cNvSpPr>
          <p:nvPr/>
        </p:nvSpPr>
        <p:spPr bwMode="auto">
          <a:xfrm>
            <a:off x="163513" y="6432550"/>
            <a:ext cx="560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346" tIns="33673" rIns="67346" bIns="33673"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endParaRPr lang="zh-CN" altLang="zh-CN" sz="1200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19113" y="-26988"/>
            <a:ext cx="8229600" cy="569913"/>
          </a:xfrm>
          <a:noFill/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年度管理</a:t>
            </a:r>
          </a:p>
        </p:txBody>
      </p:sp>
      <p:sp>
        <p:nvSpPr>
          <p:cNvPr id="8196" name="Rectangle 3"/>
          <p:cNvSpPr>
            <a:spLocks/>
          </p:cNvSpPr>
          <p:nvPr/>
        </p:nvSpPr>
        <p:spPr bwMode="auto">
          <a:xfrm>
            <a:off x="530225" y="1717675"/>
            <a:ext cx="8613775" cy="409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功能说明：</a:t>
            </a:r>
          </a:p>
          <a:p>
            <a:r>
              <a:rPr lang="zh-CN" altLang="en-US" sz="2000" dirty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年度管理完成对报表填报年度的维护，系统默认情况下报表年度为</a:t>
            </a:r>
            <a:r>
              <a:rPr lang="en-US" altLang="zh-CN" sz="2000" dirty="0" smtClean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2017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年</a:t>
            </a:r>
            <a:r>
              <a:rPr lang="zh-CN" altLang="en-US" sz="2000" dirty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，新增</a:t>
            </a:r>
            <a:r>
              <a:rPr lang="en-US" altLang="zh-CN" sz="2000" dirty="0" smtClean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2018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年度</a:t>
            </a:r>
            <a:r>
              <a:rPr lang="zh-CN" altLang="en-US" sz="2000" dirty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，并在年度管理中将</a:t>
            </a:r>
            <a:r>
              <a:rPr lang="en-US" altLang="zh-CN" sz="2000" dirty="0" smtClean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2018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年</a:t>
            </a:r>
            <a:r>
              <a:rPr lang="zh-CN" altLang="en-US" sz="2000" dirty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设置为当前年度。</a:t>
            </a:r>
          </a:p>
          <a:p>
            <a:r>
              <a:rPr lang="zh-CN" altLang="en-US" sz="2000" dirty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系统会自动记录上次用户设置的默认年度，在下次登录时会以该年度为当前年度。</a:t>
            </a:r>
          </a:p>
          <a:p>
            <a:r>
              <a:rPr lang="zh-CN" altLang="en-US" sz="2000" dirty="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功能包括：新增、删除、设为当前年度。</a:t>
            </a:r>
            <a:r>
              <a:rPr lang="zh-CN" altLang="en-US" sz="2000" dirty="0">
                <a:latin typeface="Gill Sans" pitchFamily="-112" charset="0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</a:t>
            </a:r>
          </a:p>
          <a:p>
            <a:endParaRPr lang="zh-CN" altLang="en-US" sz="2000" dirty="0">
              <a:latin typeface="Gill Sans" pitchFamily="-112" charset="0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r>
              <a:rPr lang="zh-CN" altLang="en-US" sz="20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注</a:t>
            </a:r>
            <a:r>
              <a:rPr lang="zh-CN" altLang="en-US" sz="20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Wingdings" panose="05000000000000000000" pitchFamily="2" charset="2"/>
              </a:rPr>
              <a:t>：</a:t>
            </a:r>
          </a:p>
          <a:p>
            <a:r>
              <a:rPr lang="zh-CN" altLang="en-US" sz="20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Wingdings" panose="05000000000000000000" pitchFamily="2" charset="2"/>
              </a:rPr>
              <a:t>    （</a:t>
            </a:r>
            <a:r>
              <a:rPr lang="en-US" altLang="zh-CN" sz="20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zh-CN" altLang="en-US" sz="20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Wingdings" panose="05000000000000000000" pitchFamily="2" charset="2"/>
              </a:rPr>
              <a:t>）</a:t>
            </a:r>
            <a:r>
              <a:rPr lang="zh-CN" altLang="en-US" sz="20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这里的年度指的是工作年度。</a:t>
            </a:r>
            <a:endParaRPr lang="en-US" altLang="zh-CN" sz="2000" b="1" dirty="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r>
              <a:rPr lang="zh-CN" altLang="en-US" sz="20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（</a:t>
            </a:r>
            <a:r>
              <a:rPr lang="en-US" altLang="zh-CN" sz="20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2</a:t>
            </a:r>
            <a:r>
              <a:rPr lang="zh-CN" altLang="en-US" sz="20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）某年度下有报表数据，则该年度不允许删除。</a:t>
            </a:r>
          </a:p>
          <a:p>
            <a:pPr eaLnBrk="1" hangingPunct="1"/>
            <a:r>
              <a:rPr lang="zh-CN" altLang="en-US" sz="20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Wingdings" panose="05000000000000000000" pitchFamily="2" charset="2"/>
              </a:rPr>
              <a:t>    （</a:t>
            </a:r>
            <a:r>
              <a:rPr lang="en-US" altLang="zh-CN" sz="20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zh-CN" altLang="en-US" sz="20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Wingdings" panose="05000000000000000000" pitchFamily="2" charset="2"/>
              </a:rPr>
              <a:t>）</a:t>
            </a:r>
            <a:r>
              <a:rPr lang="zh-CN" altLang="en-US" sz="20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按年度管理报表结构和数据，影响报表管理、数据填报、数据接收、数据汇总和数据上报，不影响数据浏览、查询分析等功能。</a:t>
            </a:r>
          </a:p>
          <a:p>
            <a:pPr algn="ctr" eaLnBrk="1" hangingPunct="1"/>
            <a:r>
              <a:rPr lang="zh-CN" altLang="en-US" sz="20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 txBox="1">
            <a:spLocks noGrp="1" noChangeArrowheads="1"/>
          </p:cNvSpPr>
          <p:nvPr/>
        </p:nvSpPr>
        <p:spPr bwMode="auto">
          <a:xfrm>
            <a:off x="163513" y="6432550"/>
            <a:ext cx="560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346" tIns="33673" rIns="67346" bIns="33673"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endParaRPr lang="zh-CN" altLang="zh-CN" sz="1200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3250" y="0"/>
            <a:ext cx="8540750" cy="549275"/>
          </a:xfrm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报表管理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-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结构接收</a:t>
            </a:r>
          </a:p>
        </p:txBody>
      </p:sp>
      <p:sp>
        <p:nvSpPr>
          <p:cNvPr id="9220" name="Text Box 3"/>
          <p:cNvSpPr txBox="1">
            <a:spLocks/>
          </p:cNvSpPr>
          <p:nvPr/>
        </p:nvSpPr>
        <p:spPr bwMode="auto">
          <a:xfrm>
            <a:off x="503238" y="836613"/>
            <a:ext cx="8640762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功能说明：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将下发的报表结构接收到自己的系统中，从而进行数据处理操作。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Wingdings" panose="05000000000000000000" pitchFamily="2" charset="2"/>
              </a:rPr>
              <a:t>（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Wingdings" panose="05000000000000000000" pitchFamily="2" charset="2"/>
              </a:rPr>
              <a:t>）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接收结构仅能接收当前年度下的报表结构；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2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）除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PM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、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PS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和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RW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三套报表外，其他报表包可选择接收，这三套需整包接收；</a:t>
            </a:r>
            <a:endParaRPr lang="en-US" altLang="zh-CN" sz="2000"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整体功能讲解：</a:t>
            </a:r>
          </a:p>
          <a:p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1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）选择要填报的期别、期别值和报表包，选择要填报数据的下级单位，在系统右侧填报区域会展示相应报表，可以直接在其中录入数据。</a:t>
            </a:r>
          </a:p>
          <a:p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2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）在填报页面，功能包括：提取上期数据、清除、撤销、逻辑性审核、合理性审核、保存、导出、打印、最大化、输入方式和关闭。</a:t>
            </a:r>
          </a:p>
          <a:p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3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）点击某一个单位或类别，功能包括：单位数据导出、到位数据导入、类别汇总、单表查询、整包汇总、整包上报；</a:t>
            </a:r>
          </a:p>
          <a:p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4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）在录入数据的区域中，点击某单元格，可以实现数据反查；</a:t>
            </a:r>
          </a:p>
          <a:p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5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）报表相关属性包括：指标解释、逻辑关系式、当前表审核结果、全表审核结果、填表指南、上报说明</a:t>
            </a:r>
            <a:endParaRPr lang="zh-CN" altLang="en-US" sz="2000">
              <a:latin typeface="Gill Sans" pitchFamily="-112" charset="0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pPr eaLnBrk="1" hangingPunct="1">
              <a:spcBef>
                <a:spcPct val="50000"/>
              </a:spcBef>
            </a:pPr>
            <a:endParaRPr lang="zh-CN" altLang="en-US" sz="2000"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 txBox="1">
            <a:spLocks noGrp="1" noChangeArrowheads="1"/>
          </p:cNvSpPr>
          <p:nvPr/>
        </p:nvSpPr>
        <p:spPr bwMode="auto">
          <a:xfrm>
            <a:off x="163513" y="6432550"/>
            <a:ext cx="560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346" tIns="33673" rIns="67346" bIns="33673"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endParaRPr lang="zh-CN" altLang="zh-CN" sz="1200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3250" y="0"/>
            <a:ext cx="8540750" cy="576263"/>
          </a:xfrm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数据填报</a:t>
            </a:r>
          </a:p>
        </p:txBody>
      </p:sp>
      <p:sp>
        <p:nvSpPr>
          <p:cNvPr id="10244" name="Rectangle 3"/>
          <p:cNvSpPr>
            <a:spLocks/>
          </p:cNvSpPr>
          <p:nvPr/>
        </p:nvSpPr>
        <p:spPr bwMode="auto">
          <a:xfrm>
            <a:off x="436563" y="836613"/>
            <a:ext cx="8707437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en-US" altLang="zh-CN" sz="200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endParaRPr lang="en-US" altLang="zh-CN" sz="200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1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）提取上期数据：该功能主要适用于非年报数据。</a:t>
            </a:r>
          </a:p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 </a:t>
            </a: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如果本次填报的报表和上期数据差别不大，为方便用户进行填报，用户可通过提取上期数据，把上期数据调出来，再稍作修改后，即可完成填报。</a:t>
            </a:r>
          </a:p>
        </p:txBody>
      </p:sp>
      <p:sp>
        <p:nvSpPr>
          <p:cNvPr id="10245" name="Text Box 4"/>
          <p:cNvSpPr txBox="1">
            <a:spLocks/>
          </p:cNvSpPr>
          <p:nvPr/>
        </p:nvSpPr>
        <p:spPr bwMode="auto">
          <a:xfrm>
            <a:off x="385763" y="2205038"/>
            <a:ext cx="8639175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zh-CN" sz="2000"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2000"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操作练习：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00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    选择某一非年报报表，比如某月报，填入</a:t>
            </a:r>
            <a:r>
              <a:rPr lang="en-US" altLang="zh-CN" sz="200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1</a:t>
            </a:r>
            <a:r>
              <a:rPr lang="zh-CN" altLang="en-US" sz="200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月份数据保存，然后选择</a:t>
            </a:r>
            <a:r>
              <a:rPr lang="en-US" altLang="zh-CN" sz="200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2</a:t>
            </a:r>
            <a:r>
              <a:rPr lang="zh-CN" altLang="en-US" sz="200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月份，点击“提取上期数据”，完成数据的自动转入；</a:t>
            </a:r>
          </a:p>
        </p:txBody>
      </p:sp>
      <p:sp>
        <p:nvSpPr>
          <p:cNvPr id="10246" name="Rectangle 5"/>
          <p:cNvSpPr>
            <a:spLocks/>
          </p:cNvSpPr>
          <p:nvPr/>
        </p:nvSpPr>
        <p:spPr bwMode="auto">
          <a:xfrm>
            <a:off x="252413" y="3789363"/>
            <a:ext cx="87074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2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）清除：清除当前报表中已经填报的数据，点击清除并确定后，当前报表数据为空。</a:t>
            </a:r>
          </a:p>
        </p:txBody>
      </p:sp>
      <p:sp>
        <p:nvSpPr>
          <p:cNvPr id="10247" name="Text Box 6"/>
          <p:cNvSpPr txBox="1">
            <a:spLocks/>
          </p:cNvSpPr>
          <p:nvPr/>
        </p:nvSpPr>
        <p:spPr bwMode="auto">
          <a:xfrm>
            <a:off x="385763" y="4879975"/>
            <a:ext cx="86391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zh-CN" sz="2000">
              <a:solidFill>
                <a:srgbClr val="000000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 txBox="1">
            <a:spLocks noGrp="1" noChangeArrowheads="1"/>
          </p:cNvSpPr>
          <p:nvPr/>
        </p:nvSpPr>
        <p:spPr bwMode="auto">
          <a:xfrm>
            <a:off x="163513" y="6432550"/>
            <a:ext cx="560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346" tIns="33673" rIns="67346" bIns="33673"/>
          <a:lstStyle>
            <a:lvl1pPr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6731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673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endParaRPr lang="zh-CN" altLang="zh-CN" sz="1200">
              <a:solidFill>
                <a:srgbClr val="000000"/>
              </a:solidFill>
              <a:latin typeface="Gill Sans" pitchFamily="-112" charset="0"/>
              <a:ea typeface="华文细黑" panose="02010600040101010101" pitchFamily="2" charset="-122"/>
              <a:sym typeface="Gill Sans" pitchFamily="-112" charset="0"/>
            </a:endParaRPr>
          </a:p>
        </p:txBody>
      </p:sp>
      <p:sp>
        <p:nvSpPr>
          <p:cNvPr id="11267" name="Rectangle 2"/>
          <p:cNvSpPr>
            <a:spLocks/>
          </p:cNvSpPr>
          <p:nvPr/>
        </p:nvSpPr>
        <p:spPr bwMode="auto">
          <a:xfrm>
            <a:off x="436563" y="2133600"/>
            <a:ext cx="8707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3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）撤销：可帮助用户将填报状态恢复到上一次保存时的状态</a:t>
            </a:r>
          </a:p>
        </p:txBody>
      </p:sp>
      <p:sp>
        <p:nvSpPr>
          <p:cNvPr id="11268" name="Rectangle 4"/>
          <p:cNvSpPr>
            <a:spLocks/>
          </p:cNvSpPr>
          <p:nvPr/>
        </p:nvSpPr>
        <p:spPr bwMode="auto">
          <a:xfrm>
            <a:off x="450850" y="2924175"/>
            <a:ext cx="869315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en-US" altLang="zh-CN" sz="200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endParaRPr lang="en-US" altLang="zh-CN" sz="200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Gill Sans" pitchFamily="-112" charset="0"/>
            </a:endParaRPr>
          </a:p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（</a:t>
            </a:r>
            <a:r>
              <a:rPr lang="en-US" altLang="zh-CN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4</a:t>
            </a:r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）逻辑性审核：逻辑性审核是强制审核，不通过不可以上报的，但可以保存。</a:t>
            </a:r>
          </a:p>
          <a:p>
            <a:r>
              <a:rPr lang="zh-CN" altLang="en-US" sz="200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Gill Sans" pitchFamily="-112" charset="0"/>
              </a:rPr>
              <a:t>  注：逻辑性审核主要是依据报表制度设定的表内表间审核关系式。</a:t>
            </a:r>
          </a:p>
        </p:txBody>
      </p:sp>
      <p:sp>
        <p:nvSpPr>
          <p:cNvPr id="11269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590550" y="-100013"/>
            <a:ext cx="8229600" cy="620713"/>
          </a:xfrm>
          <a:noFill/>
        </p:spPr>
        <p:txBody>
          <a:bodyPr lIns="37415" tIns="37415" rIns="37415" bIns="37415"/>
          <a:lstStyle/>
          <a:p>
            <a:pPr algn="l" eaLnBrk="1" hangingPunct="1"/>
            <a:r>
              <a:rPr lang="zh-CN" altLang="en-US" sz="2800" b="1" smtClean="0">
                <a:ea typeface="楷体_GB2312" pitchFamily="49" charset="-122"/>
              </a:rPr>
              <a:t>数据填报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诗情画意">
  <a:themeElements>
    <a:clrScheme name="诗情画意 1">
      <a:dk1>
        <a:srgbClr val="007A77"/>
      </a:dk1>
      <a:lt1>
        <a:srgbClr val="FFFFFF"/>
      </a:lt1>
      <a:dk2>
        <a:srgbClr val="003399"/>
      </a:dk2>
      <a:lt2>
        <a:srgbClr val="C0C0C0"/>
      </a:lt2>
      <a:accent1>
        <a:srgbClr val="EBF7FF"/>
      </a:accent1>
      <a:accent2>
        <a:srgbClr val="3366FF"/>
      </a:accent2>
      <a:accent3>
        <a:srgbClr val="FFFFFF"/>
      </a:accent3>
      <a:accent4>
        <a:srgbClr val="006765"/>
      </a:accent4>
      <a:accent5>
        <a:srgbClr val="F3FAFF"/>
      </a:accent5>
      <a:accent6>
        <a:srgbClr val="2D5CE7"/>
      </a:accent6>
      <a:hlink>
        <a:srgbClr val="DC5900"/>
      </a:hlink>
      <a:folHlink>
        <a:srgbClr val="7979A5"/>
      </a:folHlink>
    </a:clrScheme>
    <a:fontScheme name="诗情画意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诗情画意 1">
        <a:dk1>
          <a:srgbClr val="007A77"/>
        </a:dk1>
        <a:lt1>
          <a:srgbClr val="FFFFFF"/>
        </a:lt1>
        <a:dk2>
          <a:srgbClr val="003399"/>
        </a:dk2>
        <a:lt2>
          <a:srgbClr val="C0C0C0"/>
        </a:lt2>
        <a:accent1>
          <a:srgbClr val="EBF7FF"/>
        </a:accent1>
        <a:accent2>
          <a:srgbClr val="3366FF"/>
        </a:accent2>
        <a:accent3>
          <a:srgbClr val="FFFFFF"/>
        </a:accent3>
        <a:accent4>
          <a:srgbClr val="006765"/>
        </a:accent4>
        <a:accent5>
          <a:srgbClr val="F3FAFF"/>
        </a:accent5>
        <a:accent6>
          <a:srgbClr val="2D5CE7"/>
        </a:accent6>
        <a:hlink>
          <a:srgbClr val="DC5900"/>
        </a:hlink>
        <a:folHlink>
          <a:srgbClr val="7979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2">
        <a:dk1>
          <a:srgbClr val="005FBE"/>
        </a:dk1>
        <a:lt1>
          <a:srgbClr val="FFFFDD"/>
        </a:lt1>
        <a:dk2>
          <a:srgbClr val="2C5884"/>
        </a:dk2>
        <a:lt2>
          <a:srgbClr val="C0C0C0"/>
        </a:lt2>
        <a:accent1>
          <a:srgbClr val="E9F7FF"/>
        </a:accent1>
        <a:accent2>
          <a:srgbClr val="F89400"/>
        </a:accent2>
        <a:accent3>
          <a:srgbClr val="FFFFEB"/>
        </a:accent3>
        <a:accent4>
          <a:srgbClr val="0050A2"/>
        </a:accent4>
        <a:accent5>
          <a:srgbClr val="F2FAFF"/>
        </a:accent5>
        <a:accent6>
          <a:srgbClr val="E18600"/>
        </a:accent6>
        <a:hlink>
          <a:srgbClr val="B20048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3">
        <a:dk1>
          <a:srgbClr val="5D5D8B"/>
        </a:dk1>
        <a:lt1>
          <a:srgbClr val="DAEADE"/>
        </a:lt1>
        <a:dk2>
          <a:srgbClr val="A25269"/>
        </a:dk2>
        <a:lt2>
          <a:srgbClr val="C0C0C0"/>
        </a:lt2>
        <a:accent1>
          <a:srgbClr val="FFFFDD"/>
        </a:accent1>
        <a:accent2>
          <a:srgbClr val="3399FF"/>
        </a:accent2>
        <a:accent3>
          <a:srgbClr val="EAF3EC"/>
        </a:accent3>
        <a:accent4>
          <a:srgbClr val="4E4E76"/>
        </a:accent4>
        <a:accent5>
          <a:srgbClr val="FFFFEB"/>
        </a:accent5>
        <a:accent6>
          <a:srgbClr val="2D8AE7"/>
        </a:accent6>
        <a:hlink>
          <a:srgbClr val="336699"/>
        </a:hlink>
        <a:folHlink>
          <a:srgbClr val="F08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4">
        <a:dk1>
          <a:srgbClr val="006666"/>
        </a:dk1>
        <a:lt1>
          <a:srgbClr val="CCECFF"/>
        </a:lt1>
        <a:dk2>
          <a:srgbClr val="336699"/>
        </a:dk2>
        <a:lt2>
          <a:srgbClr val="C0C0C0"/>
        </a:lt2>
        <a:accent1>
          <a:srgbClr val="FFFFCC"/>
        </a:accent1>
        <a:accent2>
          <a:srgbClr val="FF6600"/>
        </a:accent2>
        <a:accent3>
          <a:srgbClr val="E2F4FF"/>
        </a:accent3>
        <a:accent4>
          <a:srgbClr val="005656"/>
        </a:accent4>
        <a:accent5>
          <a:srgbClr val="FFFFE2"/>
        </a:accent5>
        <a:accent6>
          <a:srgbClr val="E75C00"/>
        </a:accent6>
        <a:hlink>
          <a:srgbClr val="0066FF"/>
        </a:hlink>
        <a:folHlink>
          <a:srgbClr val="BE547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5">
        <a:dk1>
          <a:srgbClr val="0033CC"/>
        </a:dk1>
        <a:lt1>
          <a:srgbClr val="FFE9E9"/>
        </a:lt1>
        <a:dk2>
          <a:srgbClr val="000000"/>
        </a:dk2>
        <a:lt2>
          <a:srgbClr val="C0C0C0"/>
        </a:lt2>
        <a:accent1>
          <a:srgbClr val="D5E5DB"/>
        </a:accent1>
        <a:accent2>
          <a:srgbClr val="3366FF"/>
        </a:accent2>
        <a:accent3>
          <a:srgbClr val="FFF2F2"/>
        </a:accent3>
        <a:accent4>
          <a:srgbClr val="002AAE"/>
        </a:accent4>
        <a:accent5>
          <a:srgbClr val="E7F0EA"/>
        </a:accent5>
        <a:accent6>
          <a:srgbClr val="2D5CE7"/>
        </a:accent6>
        <a:hlink>
          <a:srgbClr val="FF9900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6">
        <a:dk1>
          <a:srgbClr val="336699"/>
        </a:dk1>
        <a:lt1>
          <a:srgbClr val="F4E9E0"/>
        </a:lt1>
        <a:dk2>
          <a:srgbClr val="DC5900"/>
        </a:dk2>
        <a:lt2>
          <a:srgbClr val="C0C0C0"/>
        </a:lt2>
        <a:accent1>
          <a:srgbClr val="E4E4E4"/>
        </a:accent1>
        <a:accent2>
          <a:srgbClr val="3399FF"/>
        </a:accent2>
        <a:accent3>
          <a:srgbClr val="F8F2ED"/>
        </a:accent3>
        <a:accent4>
          <a:srgbClr val="2A5682"/>
        </a:accent4>
        <a:accent5>
          <a:srgbClr val="EFEFEF"/>
        </a:accent5>
        <a:accent6>
          <a:srgbClr val="2D8AE7"/>
        </a:accent6>
        <a:hlink>
          <a:srgbClr val="CC0066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7">
        <a:dk1>
          <a:srgbClr val="CC3300"/>
        </a:dk1>
        <a:lt1>
          <a:srgbClr val="E5E5FF"/>
        </a:lt1>
        <a:dk2>
          <a:srgbClr val="565680"/>
        </a:dk2>
        <a:lt2>
          <a:srgbClr val="C0C0C0"/>
        </a:lt2>
        <a:accent1>
          <a:srgbClr val="E6E4EC"/>
        </a:accent1>
        <a:accent2>
          <a:srgbClr val="0066CC"/>
        </a:accent2>
        <a:accent3>
          <a:srgbClr val="F0F0FF"/>
        </a:accent3>
        <a:accent4>
          <a:srgbClr val="AE2A00"/>
        </a:accent4>
        <a:accent5>
          <a:srgbClr val="F0EFF4"/>
        </a:accent5>
        <a:accent6>
          <a:srgbClr val="005CB9"/>
        </a:accent6>
        <a:hlink>
          <a:srgbClr val="008080"/>
        </a:hlink>
        <a:folHlink>
          <a:srgbClr val="7B7B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8">
        <a:dk1>
          <a:srgbClr val="000099"/>
        </a:dk1>
        <a:lt1>
          <a:srgbClr val="FFE2C5"/>
        </a:lt1>
        <a:dk2>
          <a:srgbClr val="007D7A"/>
        </a:dk2>
        <a:lt2>
          <a:srgbClr val="C0C0C0"/>
        </a:lt2>
        <a:accent1>
          <a:srgbClr val="EAEAEA"/>
        </a:accent1>
        <a:accent2>
          <a:srgbClr val="B26EB4"/>
        </a:accent2>
        <a:accent3>
          <a:srgbClr val="FFEEDF"/>
        </a:accent3>
        <a:accent4>
          <a:srgbClr val="000082"/>
        </a:accent4>
        <a:accent5>
          <a:srgbClr val="F3F3F3"/>
        </a:accent5>
        <a:accent6>
          <a:srgbClr val="A163A3"/>
        </a:accent6>
        <a:hlink>
          <a:srgbClr val="CC3300"/>
        </a:hlink>
        <a:folHlink>
          <a:srgbClr val="0088E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</TotalTime>
  <Words>3544</Words>
  <Application>Microsoft Office PowerPoint</Application>
  <PresentationFormat>全屏显示(4:3)</PresentationFormat>
  <Paragraphs>215</Paragraphs>
  <Slides>29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38" baseType="lpstr">
      <vt:lpstr>Gill Sans</vt:lpstr>
      <vt:lpstr>华文细黑</vt:lpstr>
      <vt:lpstr>华文中宋</vt:lpstr>
      <vt:lpstr>楷体_GB2312</vt:lpstr>
      <vt:lpstr>宋体</vt:lpstr>
      <vt:lpstr>Arial</vt:lpstr>
      <vt:lpstr>Times New Roman</vt:lpstr>
      <vt:lpstr>Wingdings</vt:lpstr>
      <vt:lpstr>诗情画意</vt:lpstr>
      <vt:lpstr> 人力资源社会保障统计 报表系统培训  （SMIS2012） </vt:lpstr>
      <vt:lpstr>PowerPoint 演示文稿</vt:lpstr>
      <vt:lpstr>PowerPoint 演示文稿</vt:lpstr>
      <vt:lpstr>简易操作流程</vt:lpstr>
      <vt:lpstr>单位管理</vt:lpstr>
      <vt:lpstr>年度管理</vt:lpstr>
      <vt:lpstr>报表管理-结构接收</vt:lpstr>
      <vt:lpstr>数据填报</vt:lpstr>
      <vt:lpstr>数据填报</vt:lpstr>
      <vt:lpstr>数据填报</vt:lpstr>
      <vt:lpstr>数据填报</vt:lpstr>
      <vt:lpstr>数据填报</vt:lpstr>
      <vt:lpstr>数据填报</vt:lpstr>
      <vt:lpstr>数据填报</vt:lpstr>
      <vt:lpstr>数据填报</vt:lpstr>
      <vt:lpstr>数据接收</vt:lpstr>
      <vt:lpstr>数据接收</vt:lpstr>
      <vt:lpstr>数据汇总</vt:lpstr>
      <vt:lpstr>数据汇总</vt:lpstr>
      <vt:lpstr>数据上报</vt:lpstr>
      <vt:lpstr>数据上报</vt:lpstr>
      <vt:lpstr>封面表样打印</vt:lpstr>
      <vt:lpstr>备份与恢复</vt:lpstr>
      <vt:lpstr>关键点说明</vt:lpstr>
      <vt:lpstr>关键点说明</vt:lpstr>
      <vt:lpstr>常见问题</vt:lpstr>
      <vt:lpstr>常见问题</vt:lpstr>
      <vt:lpstr>常见问题</vt:lpstr>
      <vt:lpstr>PowerPoint 演示文稿</vt:lpstr>
    </vt:vector>
  </TitlesOfParts>
  <Company>微软中国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人力资源社会保障统计报表系统  （SMIS2012） </dc:title>
  <dc:creator>user</dc:creator>
  <cp:lastModifiedBy>Windows User</cp:lastModifiedBy>
  <cp:revision>35</cp:revision>
  <dcterms:created xsi:type="dcterms:W3CDTF">2011-09-26T03:46:11Z</dcterms:created>
  <dcterms:modified xsi:type="dcterms:W3CDTF">2018-01-09T03:41:00Z</dcterms:modified>
</cp:coreProperties>
</file>