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6" r:id="rId3"/>
    <p:sldId id="260" r:id="rId5"/>
    <p:sldId id="275" r:id="rId6"/>
    <p:sldId id="276" r:id="rId7"/>
    <p:sldId id="272" r:id="rId8"/>
    <p:sldId id="273" r:id="rId9"/>
    <p:sldId id="292" r:id="rId10"/>
    <p:sldId id="293" r:id="rId11"/>
    <p:sldId id="264" r:id="rId12"/>
    <p:sldId id="274" r:id="rId13"/>
    <p:sldId id="262" r:id="rId14"/>
    <p:sldId id="269" r:id="rId15"/>
    <p:sldId id="291" r:id="rId1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96" d="100"/>
          <a:sy n="96" d="100"/>
        </p:scale>
        <p:origin x="-384" y="-96"/>
      </p:cViewPr>
      <p:guideLst>
        <p:guide orient="horz" pos="228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88B735E-0C76-4BEE-956C-F206F650543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F9BF0B4-3243-4AFD-95E5-1CD46360ABB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3C3A7FC-E60A-4683-A8ED-91FAF4F614B3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ABACBEA-AE57-400B-805C-D7BE2C91B31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9DFAD3-D345-4CD2-B28E-E7483E10F998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882" y="2588281"/>
            <a:ext cx="10852237" cy="899167"/>
          </a:xfrm>
        </p:spPr>
        <p:txBody>
          <a:bodyPr rIns="25400" anchor="t"/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9882" y="3566160"/>
            <a:ext cx="10852237" cy="950984"/>
          </a:xfrm>
        </p:spPr>
        <p:txBody>
          <a:bodyPr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B2509-78B0-4BB5-9A61-F74C2B35D42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6EE5-5487-439A-A559-5051389B913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43B-B3CE-4139-BDC9-B9C731DDF0A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C0663-3A0A-478E-9FD6-AC0261DE19C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2588281"/>
            <a:ext cx="10852237" cy="899167"/>
          </a:xfrm>
        </p:spPr>
        <p:txBody>
          <a:bodyPr rIns="25400" anchor="t"/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48CB-E6BA-4DFE-AF62-98B9552CAFE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F1BD-B071-4F53-B975-7AF30D0E32C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5F7C0-0F66-45B2-859A-A8898AD2C48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2805-6F10-480F-884A-26556F54A14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rIns="63500" anchor="t"/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318A2-13C8-427F-9475-E03380BD4A2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969C4-44C7-472E-AE12-C51F5688822B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C972-C716-4A59-9E53-769E29A6C9C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C2A49-BFC5-4D99-8C1E-E668AAA515D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30" y="1296000"/>
            <a:ext cx="5283242" cy="381003"/>
          </a:xfrm>
        </p:spPr>
        <p:txBody>
          <a:bodyPr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0" y="1296000"/>
            <a:ext cx="5283242" cy="381003"/>
          </a:xfrm>
        </p:spPr>
        <p:txBody>
          <a:bodyPr tIns="38100" rIns="76200" bIns="3810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>
                <a:sym typeface="+mn-ea"/>
              </a:rPr>
              <a:t>单击此处编辑母版文本样式</a:t>
            </a:r>
            <a:endParaRPr lang="zh-CN" altLang="en-US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CB7A0-380B-4861-B90C-AE0D00B86D0A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DFD27-B4E6-43FF-93BA-804492DBE8C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79C58-D1DE-4A62-A54B-FC221BB3D11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4AA-A668-41BC-A760-B185776A9CE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D356-DBAB-4E46-8649-6451E98D92F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DF22-1CC4-44F2-B4FF-96F884F406D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/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F6062-E136-4B75-A0B5-52B9831EDF7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A0567-C8A1-4671-9859-C651128C6A6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243F0-53EB-4C67-9CA5-3B03FE52F2C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BD040-4BD5-4B8A-AD1B-69D3D0EF8F34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925" y="431800"/>
            <a:ext cx="1085215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925" y="1295400"/>
            <a:ext cx="10852150" cy="5040313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0B2A80C-B299-4D2A-954E-177D596EDB1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7765473-7486-436F-8914-9C4500D35415}" type="slidenum">
              <a:rPr lang="zh-CN" altLang="en-US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40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9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69925" y="868363"/>
            <a:ext cx="10852150" cy="900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/>
              <a:t>宜昌城区施工围挡标准</a:t>
            </a:r>
            <a:endParaRPr lang="zh-CN" altLang="en-US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69882" y="5368925"/>
            <a:ext cx="10852237" cy="950984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ln w="15875" cmpd="sng">
                  <a:solidFill>
                    <a:srgbClr val="FAFAFA"/>
                  </a:solidFill>
                  <a:prstDash val="solid"/>
                </a:ln>
              </a:rPr>
              <a:t>宜昌市城市管理执法委员会</a:t>
            </a:r>
            <a:endParaRPr lang="zh-CN" altLang="en-US" sz="2800" b="1">
              <a:ln w="15875" cmpd="sng">
                <a:solidFill>
                  <a:srgbClr val="FAFAFA"/>
                </a:solidFill>
                <a:prstDash val="solid"/>
              </a:ln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>
                <a:ln w="15875" cmpd="sng">
                  <a:solidFill>
                    <a:srgbClr val="FAFAFA"/>
                  </a:solidFill>
                  <a:prstDash val="solid"/>
                </a:ln>
              </a:rPr>
              <a:t>2020</a:t>
            </a:r>
            <a:r>
              <a:rPr lang="zh-CN" altLang="en-US" sz="2800" b="1">
                <a:ln w="15875" cmpd="sng">
                  <a:solidFill>
                    <a:srgbClr val="FAFAFA"/>
                  </a:solidFill>
                  <a:prstDash val="solid"/>
                </a:ln>
              </a:rPr>
              <a:t>年</a:t>
            </a:r>
            <a:r>
              <a:rPr lang="en-US" altLang="zh-CN" sz="2800" b="1">
                <a:ln w="15875" cmpd="sng">
                  <a:solidFill>
                    <a:srgbClr val="FAFAFA"/>
                  </a:solidFill>
                  <a:prstDash val="solid"/>
                </a:ln>
              </a:rPr>
              <a:t>6</a:t>
            </a:r>
            <a:r>
              <a:rPr lang="zh-CN" altLang="en-US" sz="2800" b="1">
                <a:ln w="15875" cmpd="sng">
                  <a:solidFill>
                    <a:srgbClr val="FAFAFA"/>
                  </a:solidFill>
                  <a:prstDash val="solid"/>
                </a:ln>
              </a:rPr>
              <a:t>月</a:t>
            </a:r>
            <a:r>
              <a:rPr lang="en-US" altLang="zh-CN" sz="2800" b="1">
                <a:ln w="15875" cmpd="sng">
                  <a:solidFill>
                    <a:srgbClr val="FAFAFA"/>
                  </a:solidFill>
                  <a:prstDash val="solid"/>
                </a:ln>
              </a:rPr>
              <a:t>23</a:t>
            </a:r>
            <a:r>
              <a:rPr lang="zh-CN" altLang="en-US" sz="2800" b="1">
                <a:ln w="15875" cmpd="sng">
                  <a:solidFill>
                    <a:srgbClr val="FAFAFA"/>
                  </a:solidFill>
                  <a:prstDash val="solid"/>
                </a:ln>
              </a:rPr>
              <a:t>日</a:t>
            </a:r>
            <a:endParaRPr lang="zh-CN" altLang="en-US" sz="2800" b="1">
              <a:ln w="15875" cmpd="sng">
                <a:solidFill>
                  <a:srgbClr val="FAFAFA"/>
                </a:solidFill>
                <a:prstDash val="solid"/>
              </a:ln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650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移动式围挡 结构图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651" name="图片 1" descr="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3688" y="1330325"/>
            <a:ext cx="6269037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图片 6" descr="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1863" y="1330325"/>
            <a:ext cx="26670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482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装配式围挡 效果图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3688" y="1428750"/>
            <a:ext cx="3833812" cy="50307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484" name="文本框 6"/>
          <p:cNvSpPr txBox="1">
            <a:spLocks noChangeArrowheads="1"/>
          </p:cNvSpPr>
          <p:nvPr/>
        </p:nvSpPr>
        <p:spPr bwMode="auto">
          <a:xfrm>
            <a:off x="384175" y="1390650"/>
            <a:ext cx="3651250" cy="5584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宋体" panose="02010600030101010101" pitchFamily="2" charset="-122"/>
              </a:rPr>
              <a:t>1.</a:t>
            </a:r>
            <a:r>
              <a:rPr lang="zh-CN" altLang="en-US">
                <a:latin typeface="宋体" panose="02010600030101010101" pitchFamily="2" charset="-122"/>
              </a:rPr>
              <a:t>适用范围：宜昌城区，项目工期</a:t>
            </a:r>
            <a:r>
              <a:rPr lang="en-US" altLang="zh-CN">
                <a:latin typeface="宋体" panose="02010600030101010101" pitchFamily="2" charset="-122"/>
              </a:rPr>
              <a:t>7</a:t>
            </a:r>
            <a:r>
              <a:rPr lang="zh-CN" altLang="en-US">
                <a:latin typeface="宋体" panose="02010600030101010101" pitchFamily="2" charset="-122"/>
              </a:rPr>
              <a:t>天以上</a:t>
            </a:r>
            <a:r>
              <a:rPr lang="en-US" altLang="zh-CN">
                <a:latin typeface="宋体" panose="02010600030101010101" pitchFamily="2" charset="-122"/>
              </a:rPr>
              <a:t>30</a:t>
            </a:r>
            <a:r>
              <a:rPr lang="zh-CN" altLang="en-US">
                <a:latin typeface="宋体" panose="02010600030101010101" pitchFamily="2" charset="-122"/>
              </a:rPr>
              <a:t>天以内的管线迁改，道路建设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维修，</a:t>
            </a:r>
            <a:r>
              <a:rPr lang="en-US" altLang="zh-CN">
                <a:latin typeface="宋体" panose="02010600030101010101" pitchFamily="2" charset="-122"/>
                <a:sym typeface="+mn-ea"/>
              </a:rPr>
              <a:t>30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天以上</a:t>
            </a:r>
            <a:r>
              <a:rPr lang="en-US" altLang="zh-CN">
                <a:latin typeface="宋体" panose="02010600030101010101" pitchFamily="2" charset="-122"/>
                <a:sym typeface="+mn-ea"/>
              </a:rPr>
              <a:t>1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年以内的征迁、拆迁区域、储备地块的围挡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2.</a:t>
            </a:r>
            <a:r>
              <a:rPr lang="zh-CN" altLang="en-US">
                <a:latin typeface="宋体" panose="02010600030101010101" pitchFamily="2" charset="-122"/>
              </a:rPr>
              <a:t>规格：高度</a:t>
            </a:r>
            <a:r>
              <a:rPr lang="en-US" altLang="zh-CN">
                <a:latin typeface="宋体" panose="02010600030101010101" pitchFamily="2" charset="-122"/>
              </a:rPr>
              <a:t>2.5m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en-US" altLang="zh-CN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3.</a:t>
            </a:r>
            <a:r>
              <a:rPr lang="zh-CN" altLang="en-US">
                <a:latin typeface="宋体" panose="02010600030101010101" pitchFamily="2" charset="-122"/>
              </a:rPr>
              <a:t>材质：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立柱为</a:t>
            </a:r>
            <a:r>
              <a:rPr lang="zh-CN" altLang="en-US">
                <a:latin typeface="宋体" panose="02010600030101010101" pitchFamily="2" charset="-122"/>
              </a:rPr>
              <a:t>厚度不小于3.0 mm的镀锌钢管，面板为厚度不小于1.0 mm的彩钢板。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4.</a:t>
            </a:r>
            <a:r>
              <a:rPr lang="zh-CN" altLang="en-US">
                <a:latin typeface="宋体" panose="02010600030101010101" pitchFamily="2" charset="-122"/>
              </a:rPr>
              <a:t>色彩：城市核心区域面层为绿色仿真草坪覆盖，非核心区域面层为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仿真绿植彩印</a:t>
            </a:r>
            <a:r>
              <a:rPr lang="zh-CN" altLang="en-US">
                <a:latin typeface="宋体" panose="02010600030101010101" pitchFamily="2" charset="-122"/>
              </a:rPr>
              <a:t>，立柱及框架为绿色。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  <a:sym typeface="+mn-ea"/>
              </a:rPr>
              <a:t>5.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基座警示：迎车面粘贴黄黑相间警示带或刷60°黄黑相间斜纹警示油漆，底部与地面无空隙。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</p:txBody>
      </p:sp>
      <p:pic>
        <p:nvPicPr>
          <p:cNvPr id="20485" name="图片 9" descr="图片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41813" y="1428750"/>
            <a:ext cx="7515225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506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装配式围挡 结构图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507" name="图片 6" descr="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769475" y="1433513"/>
            <a:ext cx="1541463" cy="517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图片 9" descr="图片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1433513"/>
            <a:ext cx="7716837" cy="517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5338" y="81438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674" name="文本框 4"/>
          <p:cNvSpPr txBox="1">
            <a:spLocks noChangeArrowheads="1"/>
          </p:cNvSpPr>
          <p:nvPr/>
        </p:nvSpPr>
        <p:spPr bwMode="auto">
          <a:xfrm>
            <a:off x="796925" y="892175"/>
            <a:ext cx="3832225" cy="398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宜昌城区核心区域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75" name="文本框 99"/>
          <p:cNvSpPr txBox="1">
            <a:spLocks noChangeArrowheads="1"/>
          </p:cNvSpPr>
          <p:nvPr/>
        </p:nvSpPr>
        <p:spPr bwMode="auto">
          <a:xfrm>
            <a:off x="795338" y="1444625"/>
            <a:ext cx="10423525" cy="5016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sz="2000" b="1"/>
              <a:t>西陵区</a:t>
            </a:r>
            <a:endParaRPr lang="zh-CN" sz="2000" b="1"/>
          </a:p>
          <a:p>
            <a:r>
              <a:rPr lang="zh-CN" sz="2000"/>
              <a:t>一级景观道路：沿江大道、夷陵大道、东山大道、胜利四路、</a:t>
            </a:r>
            <a:endParaRPr lang="zh-CN" sz="2000"/>
          </a:p>
          <a:p>
            <a:r>
              <a:rPr lang="zh-CN" sz="2000"/>
              <a:t>体育场路、西陵二路、西陵一路、云集路、胜利三路、发展大道</a:t>
            </a:r>
            <a:endParaRPr lang="zh-CN" sz="2000"/>
          </a:p>
          <a:p>
            <a:r>
              <a:rPr lang="zh-CN" sz="2000"/>
              <a:t>核心区域：夷陵广场、均瑶广场、</a:t>
            </a:r>
            <a:r>
              <a:rPr lang="zh-CN" altLang="zh-CN" sz="2000"/>
              <a:t>CBD</a:t>
            </a:r>
            <a:r>
              <a:rPr lang="zh-CN" sz="2000"/>
              <a:t>（夷陵大道）、卓悦广场</a:t>
            </a:r>
            <a:endParaRPr lang="zh-CN" sz="2000"/>
          </a:p>
          <a:p>
            <a:r>
              <a:rPr lang="zh-CN" sz="2000" b="1"/>
              <a:t>伍家岗区</a:t>
            </a:r>
            <a:endParaRPr lang="zh-CN" sz="2000" b="1"/>
          </a:p>
          <a:p>
            <a:r>
              <a:rPr lang="zh-CN" sz="2000"/>
              <a:t>一级景观道路：东山大道、夷陵大道、港窑路、体育场路、</a:t>
            </a:r>
            <a:endParaRPr lang="zh-CN" sz="2000"/>
          </a:p>
          <a:p>
            <a:r>
              <a:rPr lang="zh-CN" sz="2000"/>
              <a:t>白沙路、沿江大道、胜利四路、城东大道、胜利三路、桔城路</a:t>
            </a:r>
            <a:endParaRPr lang="zh-CN" sz="2000"/>
          </a:p>
          <a:p>
            <a:r>
              <a:rPr lang="zh-CN" sz="2000"/>
              <a:t>核心区域：五一广场、万达广场、宜昌东站</a:t>
            </a:r>
            <a:endParaRPr lang="zh-CN" sz="2000"/>
          </a:p>
          <a:p>
            <a:r>
              <a:rPr lang="zh-CN" sz="2000" b="1"/>
              <a:t>点军区</a:t>
            </a:r>
            <a:endParaRPr lang="zh-CN" sz="2000" b="1"/>
          </a:p>
          <a:p>
            <a:r>
              <a:rPr lang="zh-CN" sz="2000"/>
              <a:t>一级景观道路：江南大道、夷桥路</a:t>
            </a:r>
            <a:endParaRPr lang="zh-CN" sz="2000"/>
          </a:p>
          <a:p>
            <a:r>
              <a:rPr lang="zh-CN" sz="2000" b="1"/>
              <a:t>猇亭区</a:t>
            </a:r>
            <a:endParaRPr lang="zh-CN" sz="2000"/>
          </a:p>
          <a:p>
            <a:r>
              <a:rPr lang="zh-CN" sz="2000"/>
              <a:t>一级景观道路：机场路</a:t>
            </a:r>
            <a:endParaRPr lang="zh-CN" sz="2000"/>
          </a:p>
          <a:p>
            <a:r>
              <a:rPr lang="zh-CN" sz="2000"/>
              <a:t>核心区域：三峡机场</a:t>
            </a:r>
            <a:endParaRPr lang="zh-CN" sz="2000"/>
          </a:p>
          <a:p>
            <a:r>
              <a:rPr lang="zh-CN" sz="2000" b="1"/>
              <a:t>高新区</a:t>
            </a:r>
            <a:endParaRPr lang="zh-CN" sz="2000" b="1"/>
          </a:p>
          <a:p>
            <a:r>
              <a:rPr lang="zh-CN" sz="2000"/>
              <a:t>一级景观道路：发展大道、城东大道、港窑路</a:t>
            </a:r>
            <a:endParaRPr lang="zh-CN" sz="2000"/>
          </a:p>
          <a:p>
            <a:r>
              <a:rPr lang="zh-CN" sz="2000"/>
              <a:t>核心区域：水悦城</a:t>
            </a:r>
            <a:endParaRPr lang="zh-CN" altLang="en-US" sz="2000"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本框 3"/>
          <p:cNvSpPr txBox="1">
            <a:spLocks noChangeArrowheads="1"/>
          </p:cNvSpPr>
          <p:nvPr/>
        </p:nvSpPr>
        <p:spPr bwMode="auto">
          <a:xfrm>
            <a:off x="4899025" y="755650"/>
            <a:ext cx="2393950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3600">
                <a:ea typeface="微软雅黑" panose="020B0503020204020204" pitchFamily="34" charset="-122"/>
              </a:rPr>
              <a:t>目    录</a:t>
            </a:r>
            <a:endParaRPr lang="zh-CN" altLang="en-US" sz="3600"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019675" y="1473200"/>
            <a:ext cx="215265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319588" y="2071688"/>
            <a:ext cx="3551237" cy="56038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321175" y="3343275"/>
            <a:ext cx="3551238" cy="5588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321175" y="4505325"/>
            <a:ext cx="3551238" cy="5588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414" name="文本框 10"/>
          <p:cNvSpPr txBox="1">
            <a:spLocks noChangeArrowheads="1"/>
          </p:cNvSpPr>
          <p:nvPr/>
        </p:nvSpPr>
        <p:spPr bwMode="auto">
          <a:xfrm>
            <a:off x="4321175" y="2152650"/>
            <a:ext cx="320357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装配式围挡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5" name="文本框 11"/>
          <p:cNvSpPr txBox="1">
            <a:spLocks noChangeArrowheads="1"/>
          </p:cNvSpPr>
          <p:nvPr/>
        </p:nvSpPr>
        <p:spPr bwMode="auto">
          <a:xfrm>
            <a:off x="4319270" y="3423285"/>
            <a:ext cx="3551238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砌筑式围墙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416" name="文本框 12"/>
          <p:cNvSpPr txBox="1">
            <a:spLocks noChangeArrowheads="1"/>
          </p:cNvSpPr>
          <p:nvPr/>
        </p:nvSpPr>
        <p:spPr bwMode="auto">
          <a:xfrm>
            <a:off x="4321175" y="4584700"/>
            <a:ext cx="3192463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三、移动式围挡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19588" y="5564188"/>
            <a:ext cx="3551237" cy="56038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418" name="文本框 2"/>
          <p:cNvSpPr txBox="1">
            <a:spLocks noChangeArrowheads="1"/>
          </p:cNvSpPr>
          <p:nvPr/>
        </p:nvSpPr>
        <p:spPr bwMode="auto">
          <a:xfrm>
            <a:off x="4319588" y="5645150"/>
            <a:ext cx="3194050" cy="398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四、宜昌城区核心区域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530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装配式围挡 效果图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3688" y="1428750"/>
            <a:ext cx="3833812" cy="50307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532" name="文本框 6"/>
          <p:cNvSpPr txBox="1">
            <a:spLocks noChangeArrowheads="1"/>
          </p:cNvSpPr>
          <p:nvPr/>
        </p:nvSpPr>
        <p:spPr bwMode="auto">
          <a:xfrm>
            <a:off x="384175" y="1554163"/>
            <a:ext cx="3651250" cy="5035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1.</a:t>
            </a:r>
            <a:r>
              <a:rPr lang="zh-CN" altLang="en-US">
                <a:latin typeface="宋体" panose="02010600030101010101" pitchFamily="2" charset="-122"/>
              </a:rPr>
              <a:t>适用范围：城市核心区域，工期</a:t>
            </a:r>
            <a:r>
              <a:rPr lang="en-US" altLang="zh-CN">
                <a:latin typeface="宋体" panose="02010600030101010101" pitchFamily="2" charset="-122"/>
              </a:rPr>
              <a:t>30</a:t>
            </a:r>
            <a:r>
              <a:rPr lang="zh-CN" altLang="en-US">
                <a:latin typeface="宋体" panose="02010600030101010101" pitchFamily="2" charset="-122"/>
              </a:rPr>
              <a:t>天以上的房建项目。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2.</a:t>
            </a:r>
            <a:r>
              <a:rPr lang="zh-CN" altLang="en-US">
                <a:latin typeface="宋体" panose="02010600030101010101" pitchFamily="2" charset="-122"/>
              </a:rPr>
              <a:t>规格：高度</a:t>
            </a:r>
            <a:r>
              <a:rPr lang="en-US" altLang="zh-CN">
                <a:latin typeface="宋体" panose="02010600030101010101" pitchFamily="2" charset="-122"/>
              </a:rPr>
              <a:t>5m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en-US" altLang="zh-CN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3.</a:t>
            </a:r>
            <a:r>
              <a:rPr lang="zh-CN" altLang="en-US">
                <a:latin typeface="宋体" panose="02010600030101010101" pitchFamily="2" charset="-122"/>
              </a:rPr>
              <a:t>材质：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骨架为轻钢结构框架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4.</a:t>
            </a:r>
            <a:r>
              <a:rPr lang="zh-CN" altLang="en-US">
                <a:latin typeface="宋体" panose="02010600030101010101" pitchFamily="2" charset="-122"/>
              </a:rPr>
              <a:t>色彩：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面层为绿色仿真草坪覆盖，字体颜色为金色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  <a:sym typeface="+mn-ea"/>
              </a:rPr>
              <a:t>5.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其他要求：该种围挡应由具有相应设计资质的设计单位进行专项设计，确保安全；仿真草坪铺设应平整，底部与地面无空隙；喷淋、照明等装置按临时设施相关规定执行。</a:t>
            </a:r>
            <a:endParaRPr lang="zh-CN" altLang="en-US">
              <a:latin typeface="宋体" panose="02010600030101010101" pitchFamily="2" charset="-122"/>
              <a:sym typeface="+mn-ea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</p:txBody>
      </p:sp>
      <p:pic>
        <p:nvPicPr>
          <p:cNvPr id="22533" name="图片 2" descr="aba55067b63d1aed9353710dc97c55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71975" y="1430338"/>
            <a:ext cx="72310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554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装配式围挡 结构图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555" name="图片 1" descr="图片2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3688" y="1374775"/>
            <a:ext cx="10583862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578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装配式围挡 效果图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3688" y="1428750"/>
            <a:ext cx="3833812" cy="50307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580" name="文本框 6"/>
          <p:cNvSpPr txBox="1">
            <a:spLocks noChangeArrowheads="1"/>
          </p:cNvSpPr>
          <p:nvPr/>
        </p:nvSpPr>
        <p:spPr bwMode="auto">
          <a:xfrm>
            <a:off x="384175" y="1554163"/>
            <a:ext cx="3651250" cy="47609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1.</a:t>
            </a:r>
            <a:r>
              <a:rPr lang="zh-CN" altLang="en-US">
                <a:latin typeface="宋体" panose="02010600030101010101" pitchFamily="2" charset="-122"/>
              </a:rPr>
              <a:t>适用范围：城市核心区域，工期</a:t>
            </a:r>
            <a:r>
              <a:rPr lang="en-US" altLang="zh-CN">
                <a:latin typeface="宋体" panose="02010600030101010101" pitchFamily="2" charset="-122"/>
              </a:rPr>
              <a:t>30</a:t>
            </a:r>
            <a:r>
              <a:rPr lang="zh-CN" altLang="en-US">
                <a:latin typeface="宋体" panose="02010600030101010101" pitchFamily="2" charset="-122"/>
              </a:rPr>
              <a:t>天以上的样板示范项目。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2.</a:t>
            </a:r>
            <a:r>
              <a:rPr lang="zh-CN" altLang="en-US">
                <a:latin typeface="宋体" panose="02010600030101010101" pitchFamily="2" charset="-122"/>
              </a:rPr>
              <a:t>规格：高度</a:t>
            </a:r>
            <a:r>
              <a:rPr lang="en-US" altLang="zh-CN">
                <a:latin typeface="宋体" panose="02010600030101010101" pitchFamily="2" charset="-122"/>
              </a:rPr>
              <a:t>6m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en-US" altLang="zh-CN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3.</a:t>
            </a:r>
            <a:r>
              <a:rPr lang="zh-CN" altLang="en-US">
                <a:latin typeface="宋体" panose="02010600030101010101" pitchFamily="2" charset="-122"/>
              </a:rPr>
              <a:t>材质：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骨架为轻钢结构框架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4.</a:t>
            </a:r>
            <a:r>
              <a:rPr lang="zh-CN" altLang="en-US">
                <a:latin typeface="宋体" panose="02010600030101010101" pitchFamily="2" charset="-122"/>
              </a:rPr>
              <a:t>色彩：面层为绿色植物及时令花卉。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  <a:sym typeface="+mn-ea"/>
              </a:rPr>
              <a:t>5.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其他要求：该种围挡应由具有相应设计资质的设计单位进行专项设计，底部与地面无空隙，加装喷雾、照明等装置，并保证安全。</a:t>
            </a:r>
            <a:endParaRPr lang="zh-CN" altLang="en-US">
              <a:latin typeface="宋体" panose="02010600030101010101" pitchFamily="2" charset="-122"/>
              <a:sym typeface="+mn-ea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</p:txBody>
      </p:sp>
      <p:pic>
        <p:nvPicPr>
          <p:cNvPr id="24581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29125" y="1428750"/>
            <a:ext cx="7200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602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装配式围挡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结构图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603" name="图片 1" descr="图片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8925" y="1709738"/>
            <a:ext cx="11317288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93688" y="1428750"/>
            <a:ext cx="3833812" cy="50307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435" name="文本框 6"/>
          <p:cNvSpPr txBox="1">
            <a:spLocks noChangeArrowheads="1"/>
          </p:cNvSpPr>
          <p:nvPr/>
        </p:nvSpPr>
        <p:spPr bwMode="auto">
          <a:xfrm>
            <a:off x="355600" y="1736725"/>
            <a:ext cx="3709988" cy="47990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1.</a:t>
            </a:r>
            <a:r>
              <a:rPr lang="zh-CN" altLang="en-US">
                <a:latin typeface="宋体" panose="02010600030101010101" pitchFamily="2" charset="-122"/>
              </a:rPr>
              <a:t>适用范围：中心城区，工期</a:t>
            </a:r>
            <a:r>
              <a:rPr lang="en-US" altLang="zh-CN">
                <a:latin typeface="宋体" panose="02010600030101010101" pitchFamily="2" charset="-122"/>
              </a:rPr>
              <a:t>1</a:t>
            </a:r>
            <a:r>
              <a:rPr lang="zh-CN" altLang="en-US">
                <a:latin typeface="宋体" panose="02010600030101010101" pitchFamily="2" charset="-122"/>
              </a:rPr>
              <a:t>年以上的施工项目，及征迁、拆迁区域、储备地块的围墙。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2.</a:t>
            </a:r>
            <a:r>
              <a:rPr lang="zh-CN" altLang="en-US">
                <a:latin typeface="宋体" panose="02010600030101010101" pitchFamily="2" charset="-122"/>
              </a:rPr>
              <a:t>规格：高度</a:t>
            </a:r>
            <a:r>
              <a:rPr lang="en-US" altLang="zh-CN">
                <a:latin typeface="宋体" panose="02010600030101010101" pitchFamily="2" charset="-122"/>
              </a:rPr>
              <a:t>2.5m</a:t>
            </a:r>
            <a:r>
              <a:rPr lang="zh-CN" altLang="en-US">
                <a:latin typeface="宋体" panose="02010600030101010101" pitchFamily="2" charset="-122"/>
              </a:rPr>
              <a:t>，厚度</a:t>
            </a:r>
            <a:r>
              <a:rPr lang="en-US" altLang="zh-CN">
                <a:latin typeface="宋体" panose="02010600030101010101" pitchFamily="2" charset="-122"/>
              </a:rPr>
              <a:t>240mm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en-US" altLang="zh-CN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3.</a:t>
            </a:r>
            <a:r>
              <a:rPr lang="zh-CN" altLang="en-US">
                <a:latin typeface="宋体" panose="02010600030101010101" pitchFamily="2" charset="-122"/>
              </a:rPr>
              <a:t>材质：加气混凝土砌块、蒸压灰砂砖等新型砌筑材料。围墙上端应设压顶，下端设基础，保证安全稳定。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4.</a:t>
            </a:r>
            <a:r>
              <a:rPr lang="zh-CN" altLang="en-US">
                <a:latin typeface="宋体" panose="02010600030101010101" pitchFamily="2" charset="-122"/>
              </a:rPr>
              <a:t>色彩：外墙涂料饰面，以灰、白为基调，可手绘或喷绘装饰公益图案、公益广告。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437" name="文本框 9"/>
          <p:cNvSpPr txBox="1">
            <a:spLocks noChangeArrowheads="1"/>
          </p:cNvSpPr>
          <p:nvPr/>
        </p:nvSpPr>
        <p:spPr bwMode="auto">
          <a:xfrm>
            <a:off x="293688" y="809625"/>
            <a:ext cx="3833812" cy="398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砌筑式围墙 效果图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438" name="图片 2" descr="9086266ea6a00fc6e72372686ef8a9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62450" y="1430338"/>
            <a:ext cx="72040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458" name="文本框 9"/>
          <p:cNvSpPr txBox="1">
            <a:spLocks noChangeArrowheads="1"/>
          </p:cNvSpPr>
          <p:nvPr/>
        </p:nvSpPr>
        <p:spPr bwMode="auto">
          <a:xfrm>
            <a:off x="293688" y="809625"/>
            <a:ext cx="3833812" cy="398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砌筑式围墙 结构图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459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5275" y="1358900"/>
            <a:ext cx="11437938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3688" y="731838"/>
            <a:ext cx="3833812" cy="5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626" name="文本框 4"/>
          <p:cNvSpPr txBox="1">
            <a:spLocks noChangeArrowheads="1"/>
          </p:cNvSpPr>
          <p:nvPr/>
        </p:nvSpPr>
        <p:spPr bwMode="auto">
          <a:xfrm>
            <a:off x="293688" y="809625"/>
            <a:ext cx="3833812" cy="398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移动式围挡 效果图 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3688" y="1428750"/>
            <a:ext cx="3833812" cy="50307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628" name="文本框 6"/>
          <p:cNvSpPr txBox="1">
            <a:spLocks noChangeArrowheads="1"/>
          </p:cNvSpPr>
          <p:nvPr/>
        </p:nvSpPr>
        <p:spPr bwMode="auto">
          <a:xfrm>
            <a:off x="384175" y="1201738"/>
            <a:ext cx="3651250" cy="551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en-US" altLang="zh-CN">
                <a:latin typeface="宋体" panose="02010600030101010101" pitchFamily="2" charset="-122"/>
              </a:rPr>
              <a:t>1.</a:t>
            </a:r>
            <a:r>
              <a:rPr lang="zh-CN" altLang="en-US">
                <a:latin typeface="宋体" panose="02010600030101010101" pitchFamily="2" charset="-122"/>
              </a:rPr>
              <a:t>适用范围：宜昌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城区，</a:t>
            </a:r>
            <a:r>
              <a:rPr lang="zh-CN" altLang="en-US">
                <a:latin typeface="宋体" panose="02010600030101010101" pitchFamily="2" charset="-122"/>
              </a:rPr>
              <a:t>工期</a:t>
            </a:r>
            <a:r>
              <a:rPr lang="en-US" altLang="zh-CN">
                <a:latin typeface="宋体" panose="02010600030101010101" pitchFamily="2" charset="-122"/>
              </a:rPr>
              <a:t>7</a:t>
            </a:r>
            <a:r>
              <a:rPr lang="zh-CN" altLang="en-US">
                <a:latin typeface="宋体" panose="02010600030101010101" pitchFamily="2" charset="-122"/>
              </a:rPr>
              <a:t>天以下的管线迁改、市政维修、门面装修等项目。</a:t>
            </a:r>
            <a:endParaRPr lang="zh-CN" altLang="en-US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zh-CN" altLang="en-US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en-US" altLang="zh-CN">
                <a:latin typeface="宋体" panose="02010600030101010101" pitchFamily="2" charset="-122"/>
              </a:rPr>
              <a:t>2.</a:t>
            </a:r>
            <a:r>
              <a:rPr lang="zh-CN" altLang="en-US">
                <a:latin typeface="宋体" panose="02010600030101010101" pitchFamily="2" charset="-122"/>
              </a:rPr>
              <a:t>规格：高度</a:t>
            </a:r>
            <a:r>
              <a:rPr lang="en-US" altLang="zh-CN">
                <a:latin typeface="宋体" panose="02010600030101010101" pitchFamily="2" charset="-122"/>
              </a:rPr>
              <a:t>2m</a:t>
            </a:r>
            <a:r>
              <a:rPr lang="zh-CN" altLang="en-US">
                <a:latin typeface="宋体" panose="02010600030101010101" pitchFamily="2" charset="-122"/>
              </a:rPr>
              <a:t>。</a:t>
            </a:r>
            <a:endParaRPr lang="en-US" altLang="zh-CN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en-US" altLang="zh-CN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en-US" altLang="zh-CN">
                <a:latin typeface="宋体" panose="02010600030101010101" pitchFamily="2" charset="-122"/>
              </a:rPr>
              <a:t>3.</a:t>
            </a:r>
            <a:r>
              <a:rPr lang="zh-CN" altLang="en-US">
                <a:latin typeface="宋体" panose="02010600030101010101" pitchFamily="2" charset="-122"/>
              </a:rPr>
              <a:t>材质：面板为0.35mm厚镀锌板，围挡基础采用可移动式预制混凝土基座，竖向立柱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采用</a:t>
            </a:r>
            <a:r>
              <a:rPr lang="zh-CN" altLang="en-US">
                <a:latin typeface="宋体" panose="02010600030101010101" pitchFamily="2" charset="-122"/>
              </a:rPr>
              <a:t>40x40mm镀锌方管、横向框架采用40x20mm方管焊接。</a:t>
            </a:r>
            <a:endParaRPr lang="zh-CN" altLang="en-US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en-US" altLang="zh-CN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en-US" altLang="zh-CN">
                <a:latin typeface="宋体" panose="02010600030101010101" pitchFamily="2" charset="-122"/>
              </a:rPr>
              <a:t>4.</a:t>
            </a:r>
            <a:r>
              <a:rPr lang="zh-CN" altLang="en-US">
                <a:latin typeface="宋体" panose="02010600030101010101" pitchFamily="2" charset="-122"/>
              </a:rPr>
              <a:t>色彩：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面板为仿真绿植彩印，预制混凝土基座、立柱及框架为绿色。</a:t>
            </a:r>
            <a:endParaRPr lang="zh-CN" altLang="en-US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endParaRPr lang="zh-CN" altLang="en-US">
              <a:latin typeface="宋体" panose="02010600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en-US" altLang="zh-CN">
                <a:latin typeface="宋体" panose="02010600030101010101" pitchFamily="2" charset="-122"/>
              </a:rPr>
              <a:t>5.</a:t>
            </a:r>
            <a:r>
              <a:rPr lang="zh-CN" altLang="en-US">
                <a:latin typeface="宋体" panose="02010600030101010101" pitchFamily="2" charset="-122"/>
              </a:rPr>
              <a:t>基座警示：基座设置挡泥板</a:t>
            </a:r>
            <a:r>
              <a:rPr lang="zh-CN" altLang="en-US">
                <a:latin typeface="宋体" panose="02010600030101010101" pitchFamily="2" charset="-122"/>
                <a:sym typeface="+mn-ea"/>
              </a:rPr>
              <a:t>，底部与地面无空隙，</a:t>
            </a:r>
            <a:r>
              <a:rPr lang="zh-CN" altLang="en-US">
                <a:latin typeface="宋体" panose="02010600030101010101" pitchFamily="2" charset="-122"/>
              </a:rPr>
              <a:t>迎车面粘贴黄黑相间警示带或刷60°黄黑相间斜纹警示油漆。</a:t>
            </a:r>
            <a:endParaRPr lang="zh-CN" altLang="en-US">
              <a:latin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</a:endParaRPr>
          </a:p>
        </p:txBody>
      </p:sp>
      <p:pic>
        <p:nvPicPr>
          <p:cNvPr id="26629" name="图片 2" descr="3-1"/>
          <p:cNvPicPr>
            <a:picLocks noChangeAspect="1"/>
          </p:cNvPicPr>
          <p:nvPr/>
        </p:nvPicPr>
        <p:blipFill>
          <a:blip r:embed="rId1"/>
          <a:srcRect t="806" r="5618"/>
          <a:stretch>
            <a:fillRect/>
          </a:stretch>
        </p:blipFill>
        <p:spPr bwMode="auto">
          <a:xfrm>
            <a:off x="4287838" y="1428750"/>
            <a:ext cx="7770812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1259</Words>
  <Application>WPS 演示</Application>
  <PresentationFormat>自定义</PresentationFormat>
  <Paragraphs>112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黑体</vt:lpstr>
      <vt:lpstr>Arial Unicode MS</vt:lpstr>
      <vt:lpstr>Office 主题​​</vt:lpstr>
      <vt:lpstr>宜昌城区施工围挡标准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宜昌城区施工围挡标准</dc:title>
  <dc:creator/>
  <cp:lastModifiedBy>NTKO</cp:lastModifiedBy>
  <cp:revision>112</cp:revision>
  <dcterms:created xsi:type="dcterms:W3CDTF">2019-06-19T02:08:00Z</dcterms:created>
  <dcterms:modified xsi:type="dcterms:W3CDTF">2020-06-23T08:49:59Z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2052-10.8.2.6666</vt:lpwstr>
  </property>
</Properties>
</file>