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7" r:id="rId4"/>
    <p:sldId id="256" r:id="rId5"/>
    <p:sldId id="261" r:id="rId6"/>
  </p:sldIdLst>
  <p:sldSz cx="12801600" cy="9601200" type="A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ECF7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8603FDC-E32A-4AB5-989C-0864C3EAD2B8}"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3070"/>
        <p:guide pos="3911"/>
        <p:guide orient="horz" pos="66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258740" y="1280160"/>
            <a:ext cx="10289161" cy="359856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8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258740" y="4984560"/>
            <a:ext cx="10289161" cy="206136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360" spc="20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38820" y="1083600"/>
            <a:ext cx="11521441" cy="767592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58740" y="3477600"/>
            <a:ext cx="10289161" cy="142632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84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258740" y="4984560"/>
            <a:ext cx="10289161" cy="66024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336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38820" y="851760"/>
            <a:ext cx="11517661" cy="98784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38820" y="2086560"/>
            <a:ext cx="11517661" cy="666288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090340" y="5387760"/>
            <a:ext cx="8157241" cy="107352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616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090340" y="6461280"/>
            <a:ext cx="8157241" cy="121464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52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400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38820" y="851760"/>
            <a:ext cx="11517661" cy="98784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38820" y="2101680"/>
            <a:ext cx="5435641" cy="66477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732181" y="2101680"/>
            <a:ext cx="5435641" cy="664776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38820" y="851760"/>
            <a:ext cx="11517661" cy="98784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38820" y="2000880"/>
            <a:ext cx="5609521" cy="53424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38820" y="2595600"/>
            <a:ext cx="5609521" cy="615384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547538" y="1990421"/>
            <a:ext cx="5609521" cy="53424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547538" y="2595600"/>
            <a:ext cx="5609521" cy="615384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38820" y="851760"/>
            <a:ext cx="11517661" cy="98784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38820" y="2177280"/>
            <a:ext cx="5494731" cy="64512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24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667921" y="2177280"/>
            <a:ext cx="5488561" cy="64512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24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38820" y="851760"/>
            <a:ext cx="11517661" cy="98784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746541" y="1280160"/>
            <a:ext cx="1096200" cy="704088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392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60120" y="1280160"/>
            <a:ext cx="9627661" cy="7040880"/>
          </a:xfrm>
        </p:spPr>
        <p:txBody>
          <a:bodyPr vert="eaVert" lIns="46800" tIns="46800" rIns="46800" bIns="46800"/>
          <a:lstStyle>
            <a:lvl1pPr marL="320040" indent="-320040">
              <a:spcAft>
                <a:spcPts val="1000"/>
              </a:spcAft>
              <a:defRPr spc="300"/>
            </a:lvl1pPr>
            <a:lvl2pPr marL="960120" indent="-320040">
              <a:defRPr spc="300"/>
            </a:lvl2pPr>
            <a:lvl3pPr marL="1600200" indent="-320040">
              <a:defRPr spc="300"/>
            </a:lvl3pPr>
            <a:lvl4pPr marL="2240280" indent="-320040">
              <a:defRPr spc="300"/>
            </a:lvl4pPr>
            <a:lvl5pPr marL="2880360" indent="-32004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42600" y="8840160"/>
            <a:ext cx="2835000" cy="44352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321800" y="8840160"/>
            <a:ext cx="4158000" cy="4435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9321481" y="8840160"/>
            <a:ext cx="2835000" cy="44352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80160" rtl="0" eaLnBrk="1" fontAlgn="auto" latinLnBrk="0" hangingPunct="1">
        <a:lnSpc>
          <a:spcPct val="100000"/>
        </a:lnSpc>
        <a:spcBef>
          <a:spcPct val="0"/>
        </a:spcBef>
        <a:buNone/>
        <a:defRPr sz="504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320040" indent="-320040" algn="l" defTabSz="128016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52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960120" indent="-320040" algn="l" defTabSz="128016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2253615" algn="l"/>
          <a:tab pos="2253615" algn="l"/>
          <a:tab pos="2253615" algn="l"/>
          <a:tab pos="2253615" algn="l"/>
        </a:tabLst>
        <a:defRPr sz="224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600200" indent="-320040" algn="l" defTabSz="128016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24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2240280" indent="-320040" algn="l" defTabSz="128016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96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880360" indent="-320040" algn="l" defTabSz="128016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96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image" Target="../media/image9.pn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60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9050" y="559435"/>
            <a:ext cx="12820650" cy="848233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矩形 2"/>
          <p:cNvSpPr/>
          <p:nvPr/>
        </p:nvSpPr>
        <p:spPr>
          <a:xfrm>
            <a:off x="-19050" y="552450"/>
            <a:ext cx="12820650" cy="8509000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19050" y="6017895"/>
            <a:ext cx="126860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沿江大道（云集路</a:t>
            </a:r>
            <a:r>
              <a:rPr lang="en-US" altLang="zh-CN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—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一马路段）部分行道树更换方案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71685" y="8554720"/>
            <a:ext cx="240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2021-12-21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350" y="894080"/>
            <a:ext cx="8948420" cy="6863715"/>
            <a:chOff x="10" y="1408"/>
            <a:chExt cx="14092" cy="10809"/>
          </a:xfrm>
        </p:grpSpPr>
        <p:pic>
          <p:nvPicPr>
            <p:cNvPr id="2" name="图片 1" descr="QQ截图20211213153040"/>
            <p:cNvPicPr>
              <a:picLocks noChangeAspect="1"/>
            </p:cNvPicPr>
            <p:nvPr/>
          </p:nvPicPr>
          <p:blipFill>
            <a:blip r:embed="rId1"/>
            <a:srcRect l="30068" b="14038"/>
            <a:stretch>
              <a:fillRect/>
            </a:stretch>
          </p:blipFill>
          <p:spPr>
            <a:xfrm>
              <a:off x="10" y="1408"/>
              <a:ext cx="14092" cy="10808"/>
            </a:xfrm>
            <a:prstGeom prst="rect">
              <a:avLst/>
            </a:prstGeom>
          </p:spPr>
        </p:pic>
        <p:sp>
          <p:nvSpPr>
            <p:cNvPr id="7" name="任意多边形 6"/>
            <p:cNvSpPr/>
            <p:nvPr/>
          </p:nvSpPr>
          <p:spPr>
            <a:xfrm>
              <a:off x="1039" y="5941"/>
              <a:ext cx="6550" cy="5001"/>
            </a:xfrm>
            <a:custGeom>
              <a:avLst/>
              <a:gdLst>
                <a:gd name="connisteX0" fmla="*/ 0 w 4159250"/>
                <a:gd name="connsiteY0" fmla="*/ 0 h 3175635"/>
                <a:gd name="connisteX1" fmla="*/ 672465 w 4159250"/>
                <a:gd name="connsiteY1" fmla="*/ 685165 h 3175635"/>
                <a:gd name="connisteX2" fmla="*/ 1905635 w 4159250"/>
                <a:gd name="connsiteY2" fmla="*/ 1694180 h 3175635"/>
                <a:gd name="connisteX3" fmla="*/ 3188335 w 4159250"/>
                <a:gd name="connsiteY3" fmla="*/ 2602865 h 3175635"/>
                <a:gd name="connisteX4" fmla="*/ 4159250 w 4159250"/>
                <a:gd name="connsiteY4" fmla="*/ 3175635 h 317563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4159250" h="3175635">
                  <a:moveTo>
                    <a:pt x="0" y="0"/>
                  </a:moveTo>
                  <a:cubicBezTo>
                    <a:pt x="109855" y="116840"/>
                    <a:pt x="291465" y="346075"/>
                    <a:pt x="672465" y="685165"/>
                  </a:cubicBezTo>
                  <a:cubicBezTo>
                    <a:pt x="1053465" y="1024255"/>
                    <a:pt x="1402715" y="1310640"/>
                    <a:pt x="1905635" y="1694180"/>
                  </a:cubicBezTo>
                  <a:cubicBezTo>
                    <a:pt x="2408555" y="2077720"/>
                    <a:pt x="2737485" y="2306320"/>
                    <a:pt x="3188335" y="2602865"/>
                  </a:cubicBezTo>
                  <a:cubicBezTo>
                    <a:pt x="3639185" y="2899410"/>
                    <a:pt x="3990975" y="3079115"/>
                    <a:pt x="4159250" y="3175635"/>
                  </a:cubicBezTo>
                </a:path>
              </a:pathLst>
            </a:custGeom>
            <a:noFill/>
            <a:ln w="69850" cmpd="sng">
              <a:solidFill>
                <a:srgbClr val="FF0000">
                  <a:alpha val="63000"/>
                </a:srgbClr>
              </a:solidFill>
              <a:prstDash val="solid"/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1255" y="1666"/>
              <a:ext cx="3589" cy="3942"/>
            </a:xfrm>
            <a:custGeom>
              <a:avLst/>
              <a:gdLst>
                <a:gd name="connisteX0" fmla="*/ 0 w 2279015"/>
                <a:gd name="connsiteY0" fmla="*/ 2503170 h 2503170"/>
                <a:gd name="connisteX1" fmla="*/ 2279015 w 2279015"/>
                <a:gd name="connsiteY1" fmla="*/ 0 h 2503170"/>
                <a:gd name="connisteX2" fmla="*/ 2291080 w 2279015"/>
                <a:gd name="connsiteY2" fmla="*/ -12065 h 25031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279015" h="2503170">
                  <a:moveTo>
                    <a:pt x="0" y="2503170"/>
                  </a:moveTo>
                  <a:cubicBezTo>
                    <a:pt x="455295" y="2002790"/>
                    <a:pt x="1820545" y="502920"/>
                    <a:pt x="2279015" y="0"/>
                  </a:cubicBezTo>
                </a:path>
              </a:pathLst>
            </a:custGeom>
            <a:noFill/>
            <a:ln w="47625" cmpd="dbl">
              <a:solidFill>
                <a:schemeClr val="accent3">
                  <a:lumMod val="75000"/>
                </a:schemeClr>
              </a:solidFill>
              <a:prstDash val="soli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2706" y="2098"/>
              <a:ext cx="4746" cy="4785"/>
            </a:xfrm>
            <a:custGeom>
              <a:avLst/>
              <a:gdLst>
                <a:gd name="connisteX0" fmla="*/ 0 w 3013710"/>
                <a:gd name="connsiteY0" fmla="*/ 3038475 h 3038475"/>
                <a:gd name="connisteX1" fmla="*/ 3013710 w 3013710"/>
                <a:gd name="connsiteY1" fmla="*/ 0 h 3038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w="3013710" h="3038475">
                  <a:moveTo>
                    <a:pt x="0" y="3038475"/>
                  </a:moveTo>
                  <a:cubicBezTo>
                    <a:pt x="1004570" y="2025650"/>
                    <a:pt x="2009140" y="1012825"/>
                    <a:pt x="3013710" y="0"/>
                  </a:cubicBezTo>
                </a:path>
              </a:pathLst>
            </a:custGeom>
            <a:noFill/>
            <a:ln w="47625" cmpd="dbl">
              <a:solidFill>
                <a:schemeClr val="accent3">
                  <a:lumMod val="75000"/>
                </a:schemeClr>
              </a:solidFill>
              <a:prstDash val="soli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7629" y="6824"/>
              <a:ext cx="2431" cy="3569"/>
            </a:xfrm>
            <a:custGeom>
              <a:avLst/>
              <a:gdLst>
                <a:gd name="connisteX0" fmla="*/ 0 w 1543685"/>
                <a:gd name="connsiteY0" fmla="*/ 2266315 h 2266315"/>
                <a:gd name="connisteX1" fmla="*/ 1543685 w 1543685"/>
                <a:gd name="connsiteY1" fmla="*/ 0 h 2266315"/>
                <a:gd name="connisteX2" fmla="*/ 1569085 w 1543685"/>
                <a:gd name="connsiteY2" fmla="*/ -37465 h 22663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543685" h="2266315">
                  <a:moveTo>
                    <a:pt x="0" y="2266315"/>
                  </a:moveTo>
                  <a:cubicBezTo>
                    <a:pt x="307975" y="1813560"/>
                    <a:pt x="1229995" y="461010"/>
                    <a:pt x="1543685" y="0"/>
                  </a:cubicBezTo>
                </a:path>
              </a:pathLst>
            </a:custGeom>
            <a:noFill/>
            <a:ln w="47625" cmpd="dbl">
              <a:solidFill>
                <a:schemeClr val="accent3">
                  <a:lumMod val="75000"/>
                </a:schemeClr>
              </a:solidFill>
              <a:prstDash val="soli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76" y="5941"/>
              <a:ext cx="823" cy="823"/>
            </a:xfrm>
            <a:prstGeom prst="ellipse">
              <a:avLst/>
            </a:prstGeom>
            <a:solidFill>
              <a:schemeClr val="accent4">
                <a:lumMod val="7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7134" y="11138"/>
              <a:ext cx="823" cy="823"/>
            </a:xfrm>
            <a:prstGeom prst="ellipse">
              <a:avLst/>
            </a:prstGeom>
            <a:solidFill>
              <a:schemeClr val="accent4">
                <a:lumMod val="7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76" y="5990"/>
              <a:ext cx="7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双亭</a:t>
              </a:r>
              <a:endPara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广场</a:t>
              </a:r>
              <a:endPara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153" y="11187"/>
              <a:ext cx="7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巴楚人家</a:t>
              </a:r>
              <a:endPara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 rot="18180000">
              <a:off x="7850" y="8228"/>
              <a:ext cx="1269" cy="43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福绥横路</a:t>
              </a:r>
              <a:endPara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 rot="18840000">
              <a:off x="1887" y="3505"/>
              <a:ext cx="1041" cy="43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云集路</a:t>
              </a:r>
              <a:endPara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 rot="18840000">
              <a:off x="3498" y="4875"/>
              <a:ext cx="1013" cy="43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二马路</a:t>
              </a:r>
              <a:endPara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10158" y="9951"/>
              <a:ext cx="981" cy="1961"/>
            </a:xfrm>
            <a:custGeom>
              <a:avLst/>
              <a:gdLst>
                <a:gd name="connisteX0" fmla="*/ 0 w 1543685"/>
                <a:gd name="connsiteY0" fmla="*/ 2266315 h 2266315"/>
                <a:gd name="connisteX1" fmla="*/ 1543685 w 1543685"/>
                <a:gd name="connsiteY1" fmla="*/ 0 h 2266315"/>
                <a:gd name="connisteX2" fmla="*/ 1569085 w 1543685"/>
                <a:gd name="connsiteY2" fmla="*/ -37465 h 22663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543685" h="2266315">
                  <a:moveTo>
                    <a:pt x="0" y="2266315"/>
                  </a:moveTo>
                  <a:cubicBezTo>
                    <a:pt x="307975" y="1813560"/>
                    <a:pt x="1229995" y="461010"/>
                    <a:pt x="1543685" y="0"/>
                  </a:cubicBezTo>
                </a:path>
              </a:pathLst>
            </a:custGeom>
            <a:noFill/>
            <a:ln w="47625" cmpd="dbl">
              <a:solidFill>
                <a:schemeClr val="accent3">
                  <a:lumMod val="75000"/>
                </a:schemeClr>
              </a:solidFill>
              <a:prstDash val="soli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 rot="17760000">
              <a:off x="9703" y="10801"/>
              <a:ext cx="1075" cy="43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一马路</a:t>
              </a:r>
              <a:endPara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7765" y="10942"/>
              <a:ext cx="2216" cy="1275"/>
            </a:xfrm>
            <a:custGeom>
              <a:avLst/>
              <a:gdLst>
                <a:gd name="connisteX0" fmla="*/ 0 w 4159250"/>
                <a:gd name="connsiteY0" fmla="*/ 0 h 3175635"/>
                <a:gd name="connisteX1" fmla="*/ 672465 w 4159250"/>
                <a:gd name="connsiteY1" fmla="*/ 685165 h 3175635"/>
                <a:gd name="connisteX2" fmla="*/ 1905635 w 4159250"/>
                <a:gd name="connsiteY2" fmla="*/ 1694180 h 3175635"/>
                <a:gd name="connisteX3" fmla="*/ 3188335 w 4159250"/>
                <a:gd name="connsiteY3" fmla="*/ 2602865 h 3175635"/>
                <a:gd name="connisteX4" fmla="*/ 4159250 w 4159250"/>
                <a:gd name="connsiteY4" fmla="*/ 3175635 h 317563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4159250" h="3175635">
                  <a:moveTo>
                    <a:pt x="0" y="0"/>
                  </a:moveTo>
                  <a:cubicBezTo>
                    <a:pt x="109855" y="116840"/>
                    <a:pt x="291465" y="346075"/>
                    <a:pt x="672465" y="685165"/>
                  </a:cubicBezTo>
                  <a:cubicBezTo>
                    <a:pt x="1053465" y="1024255"/>
                    <a:pt x="1402715" y="1310640"/>
                    <a:pt x="1905635" y="1694180"/>
                  </a:cubicBezTo>
                  <a:cubicBezTo>
                    <a:pt x="2408555" y="2077720"/>
                    <a:pt x="2737485" y="2306320"/>
                    <a:pt x="3188335" y="2602865"/>
                  </a:cubicBezTo>
                  <a:cubicBezTo>
                    <a:pt x="3639185" y="2899410"/>
                    <a:pt x="3990975" y="3079115"/>
                    <a:pt x="4159250" y="3175635"/>
                  </a:cubicBezTo>
                </a:path>
              </a:pathLst>
            </a:custGeom>
            <a:noFill/>
            <a:ln w="69850" cmpd="sng">
              <a:solidFill>
                <a:schemeClr val="accent3">
                  <a:lumMod val="50000"/>
                  <a:alpha val="63000"/>
                </a:schemeClr>
              </a:solidFill>
              <a:prstDash val="solid"/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27330" y="604520"/>
            <a:ext cx="7335520" cy="1198880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rtlCol="0">
            <a:spAutoFit/>
          </a:bodyPr>
          <a:p>
            <a:pPr algn="just" fontAlgn="auto">
              <a:lnSpc>
                <a:spcPct val="150000"/>
              </a:lnSpc>
            </a:pPr>
            <a:r>
              <a:rPr lang="en-US" altLang="zh-CN" sz="1600"/>
              <a:t>     </a:t>
            </a:r>
            <a:r>
              <a:rPr lang="zh-CN" altLang="en-US" sz="1600"/>
              <a:t>沿江大道南侧云集路</a:t>
            </a:r>
            <a:r>
              <a:rPr lang="en-US" altLang="zh-CN" sz="1600"/>
              <a:t>-</a:t>
            </a:r>
            <a:r>
              <a:rPr lang="zh-CN" altLang="en-US" sz="1600"/>
              <a:t>一马路段长</a:t>
            </a:r>
            <a:r>
              <a:rPr lang="en-US" altLang="zh-CN" sz="1600"/>
              <a:t>600</a:t>
            </a:r>
            <a:r>
              <a:rPr lang="zh-CN" altLang="en-US" sz="1600"/>
              <a:t>米，临沿江大道侧自行车道两侧杨树</a:t>
            </a:r>
            <a:r>
              <a:rPr lang="en-US" altLang="zh-CN" sz="1600"/>
              <a:t>142</a:t>
            </a:r>
            <a:r>
              <a:rPr lang="zh-CN" altLang="en-US" sz="1600"/>
              <a:t>株，其中，胸径</a:t>
            </a:r>
            <a:r>
              <a:rPr lang="en-US" altLang="zh-CN" sz="1600"/>
              <a:t>43-45cm30</a:t>
            </a:r>
            <a:r>
              <a:rPr lang="zh-CN" altLang="en-US" sz="1600">
                <a:sym typeface="+mn-ea"/>
              </a:rPr>
              <a:t>株</a:t>
            </a:r>
            <a:r>
              <a:rPr lang="zh-CN" altLang="en-US" sz="1600"/>
              <a:t>，</a:t>
            </a:r>
            <a:r>
              <a:rPr lang="zh-CN" altLang="en-US" sz="1600">
                <a:sym typeface="+mn-ea"/>
              </a:rPr>
              <a:t>胸径</a:t>
            </a:r>
            <a:r>
              <a:rPr lang="en-US" altLang="zh-CN" sz="1600">
                <a:sym typeface="+mn-ea"/>
              </a:rPr>
              <a:t>40-43cm40</a:t>
            </a:r>
            <a:r>
              <a:rPr lang="zh-CN" altLang="en-US" sz="1600">
                <a:sym typeface="+mn-ea"/>
              </a:rPr>
              <a:t>株，胸径</a:t>
            </a:r>
            <a:r>
              <a:rPr lang="en-US" altLang="zh-CN" sz="1600">
                <a:sym typeface="+mn-ea"/>
              </a:rPr>
              <a:t>38-40cm45</a:t>
            </a:r>
            <a:r>
              <a:rPr lang="zh-CN" altLang="en-US" sz="1600">
                <a:sym typeface="+mn-ea"/>
              </a:rPr>
              <a:t>株，胸径</a:t>
            </a:r>
            <a:r>
              <a:rPr lang="en-US" altLang="zh-CN" sz="1600">
                <a:sym typeface="+mn-ea"/>
              </a:rPr>
              <a:t>32-35cm27</a:t>
            </a:r>
            <a:r>
              <a:rPr lang="zh-CN" altLang="en-US" sz="1600">
                <a:sym typeface="+mn-ea"/>
              </a:rPr>
              <a:t>株。</a:t>
            </a:r>
            <a:endParaRPr lang="zh-CN" altLang="en-US" sz="1600"/>
          </a:p>
        </p:txBody>
      </p:sp>
      <p:sp>
        <p:nvSpPr>
          <p:cNvPr id="17" name="矩形 16"/>
          <p:cNvSpPr/>
          <p:nvPr/>
        </p:nvSpPr>
        <p:spPr>
          <a:xfrm>
            <a:off x="0" y="273050"/>
            <a:ext cx="391795" cy="286385"/>
          </a:xfrm>
          <a:prstGeom prst="rect">
            <a:avLst/>
          </a:prstGeom>
          <a:solidFill>
            <a:srgbClr val="CB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28955" y="236220"/>
            <a:ext cx="159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概况</a:t>
            </a:r>
            <a:endParaRPr lang="zh-CN" altLang="en-US"/>
          </a:p>
        </p:txBody>
      </p:sp>
      <p:pic>
        <p:nvPicPr>
          <p:cNvPr id="22" name="图片 21" descr="57e27750e1ac343b659aab4f22af4c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085" y="3547745"/>
            <a:ext cx="2372360" cy="3164840"/>
          </a:xfrm>
          <a:prstGeom prst="rect">
            <a:avLst/>
          </a:prstGeom>
        </p:spPr>
      </p:pic>
      <p:pic>
        <p:nvPicPr>
          <p:cNvPr id="25" name="图片 24" descr="微信图片_202112131734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80" y="323850"/>
            <a:ext cx="2365375" cy="3155950"/>
          </a:xfrm>
          <a:prstGeom prst="rect">
            <a:avLst/>
          </a:prstGeom>
        </p:spPr>
      </p:pic>
      <p:pic>
        <p:nvPicPr>
          <p:cNvPr id="27" name="图片 26" descr="微信图片_202112131734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130" y="6854190"/>
            <a:ext cx="1946275" cy="2597150"/>
          </a:xfrm>
          <a:prstGeom prst="rect">
            <a:avLst/>
          </a:prstGeom>
        </p:spPr>
      </p:pic>
      <p:pic>
        <p:nvPicPr>
          <p:cNvPr id="28" name="图片 27" descr="微信图片_202112131734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460" y="3547745"/>
            <a:ext cx="2369185" cy="3160395"/>
          </a:xfrm>
          <a:prstGeom prst="rect">
            <a:avLst/>
          </a:prstGeom>
        </p:spPr>
      </p:pic>
      <p:pic>
        <p:nvPicPr>
          <p:cNvPr id="29" name="图片 28" descr="微信图片_202112131734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085" y="323850"/>
            <a:ext cx="2372360" cy="3165475"/>
          </a:xfrm>
          <a:prstGeom prst="rect">
            <a:avLst/>
          </a:prstGeom>
        </p:spPr>
      </p:pic>
      <p:pic>
        <p:nvPicPr>
          <p:cNvPr id="30" name="图片 29" descr="微信图片_202112131734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770" y="6842125"/>
            <a:ext cx="3495675" cy="26206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50" y="7849235"/>
            <a:ext cx="5505450" cy="145732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20190606_102335"/>
          <p:cNvPicPr>
            <a:picLocks noChangeAspect="1"/>
          </p:cNvPicPr>
          <p:nvPr/>
        </p:nvPicPr>
        <p:blipFill>
          <a:blip r:embed="rId1">
            <a:lum bright="12000" contrast="30000"/>
          </a:blip>
          <a:stretch>
            <a:fillRect/>
          </a:stretch>
        </p:blipFill>
        <p:spPr>
          <a:xfrm>
            <a:off x="3233420" y="615950"/>
            <a:ext cx="4678045" cy="3509010"/>
          </a:xfrm>
          <a:prstGeom prst="rect">
            <a:avLst/>
          </a:prstGeom>
        </p:spPr>
      </p:pic>
      <p:pic>
        <p:nvPicPr>
          <p:cNvPr id="5" name="图片 4" descr="IMG_20190716_101532"/>
          <p:cNvPicPr>
            <a:picLocks noChangeAspect="1"/>
          </p:cNvPicPr>
          <p:nvPr/>
        </p:nvPicPr>
        <p:blipFill>
          <a:blip r:embed="rId2">
            <a:lum bright="18000" contrast="36000"/>
          </a:blip>
          <a:stretch>
            <a:fillRect/>
          </a:stretch>
        </p:blipFill>
        <p:spPr>
          <a:xfrm>
            <a:off x="266700" y="617220"/>
            <a:ext cx="2754630" cy="3507740"/>
          </a:xfrm>
          <a:prstGeom prst="rect">
            <a:avLst/>
          </a:prstGeom>
        </p:spPr>
      </p:pic>
      <p:pic>
        <p:nvPicPr>
          <p:cNvPr id="6" name="图片 5" descr="IMG_20190716_101634"/>
          <p:cNvPicPr>
            <a:picLocks noChangeAspect="1"/>
          </p:cNvPicPr>
          <p:nvPr/>
        </p:nvPicPr>
        <p:blipFill>
          <a:blip r:embed="rId3">
            <a:lum bright="18000" contrast="24000"/>
          </a:blip>
          <a:stretch>
            <a:fillRect/>
          </a:stretch>
        </p:blipFill>
        <p:spPr>
          <a:xfrm>
            <a:off x="0" y="6002020"/>
            <a:ext cx="2630805" cy="3507740"/>
          </a:xfrm>
          <a:prstGeom prst="rect">
            <a:avLst/>
          </a:prstGeom>
        </p:spPr>
      </p:pic>
      <p:pic>
        <p:nvPicPr>
          <p:cNvPr id="7" name="图片 6" descr="微信图片_20180910214759"/>
          <p:cNvPicPr>
            <a:picLocks noChangeAspect="1"/>
          </p:cNvPicPr>
          <p:nvPr/>
        </p:nvPicPr>
        <p:blipFill>
          <a:blip r:embed="rId4">
            <a:lum contrast="12000"/>
          </a:blip>
          <a:stretch>
            <a:fillRect/>
          </a:stretch>
        </p:blipFill>
        <p:spPr>
          <a:xfrm>
            <a:off x="2703195" y="6002655"/>
            <a:ext cx="1972945" cy="3507105"/>
          </a:xfrm>
          <a:prstGeom prst="rect">
            <a:avLst/>
          </a:prstGeom>
        </p:spPr>
      </p:pic>
      <p:pic>
        <p:nvPicPr>
          <p:cNvPr id="8" name="图片 7" descr="微信图片_20180910214840"/>
          <p:cNvPicPr>
            <a:picLocks noChangeAspect="1"/>
          </p:cNvPicPr>
          <p:nvPr/>
        </p:nvPicPr>
        <p:blipFill>
          <a:blip r:embed="rId5">
            <a:lum contrast="24000"/>
          </a:blip>
          <a:stretch>
            <a:fillRect/>
          </a:stretch>
        </p:blipFill>
        <p:spPr>
          <a:xfrm>
            <a:off x="8123555" y="615950"/>
            <a:ext cx="4678045" cy="3509010"/>
          </a:xfrm>
          <a:prstGeom prst="rect">
            <a:avLst/>
          </a:prstGeom>
        </p:spPr>
      </p:pic>
      <p:pic>
        <p:nvPicPr>
          <p:cNvPr id="9" name="图片 8" descr="微信图片_20180910215732"/>
          <p:cNvPicPr>
            <a:picLocks noChangeAspect="1"/>
          </p:cNvPicPr>
          <p:nvPr/>
        </p:nvPicPr>
        <p:blipFill>
          <a:blip r:embed="rId6">
            <a:lum contrast="12000"/>
          </a:blip>
          <a:stretch>
            <a:fillRect/>
          </a:stretch>
        </p:blipFill>
        <p:spPr>
          <a:xfrm>
            <a:off x="4756785" y="6002020"/>
            <a:ext cx="2630805" cy="3507740"/>
          </a:xfrm>
          <a:prstGeom prst="rect">
            <a:avLst/>
          </a:prstGeom>
        </p:spPr>
      </p:pic>
      <p:pic>
        <p:nvPicPr>
          <p:cNvPr id="10" name="图片 9" descr="微信图片_20180910215750"/>
          <p:cNvPicPr>
            <a:picLocks noChangeAspect="1"/>
          </p:cNvPicPr>
          <p:nvPr/>
        </p:nvPicPr>
        <p:blipFill>
          <a:blip r:embed="rId7">
            <a:lum contrast="18000"/>
          </a:blip>
          <a:stretch>
            <a:fillRect/>
          </a:stretch>
        </p:blipFill>
        <p:spPr>
          <a:xfrm>
            <a:off x="7463790" y="6002655"/>
            <a:ext cx="2630805" cy="3507740"/>
          </a:xfrm>
          <a:prstGeom prst="rect">
            <a:avLst/>
          </a:prstGeom>
        </p:spPr>
      </p:pic>
      <p:pic>
        <p:nvPicPr>
          <p:cNvPr id="11" name="图片 10" descr="杨树"/>
          <p:cNvPicPr>
            <a:picLocks noChangeAspect="1"/>
          </p:cNvPicPr>
          <p:nvPr/>
        </p:nvPicPr>
        <p:blipFill>
          <a:blip r:embed="rId8">
            <a:lum contrast="12000"/>
          </a:blip>
          <a:stretch>
            <a:fillRect/>
          </a:stretch>
        </p:blipFill>
        <p:spPr>
          <a:xfrm>
            <a:off x="10170795" y="6002655"/>
            <a:ext cx="2630805" cy="3507740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9"/>
            </p:custDataLst>
          </p:nvPr>
        </p:nvGraphicFramePr>
        <p:xfrm>
          <a:off x="266700" y="4283075"/>
          <a:ext cx="5573395" cy="1590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8480"/>
                <a:gridCol w="643255"/>
                <a:gridCol w="1605915"/>
                <a:gridCol w="1330325"/>
                <a:gridCol w="1455420"/>
              </a:tblGrid>
              <a:tr h="243840"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近三年沿江大道杨树安全风险处置情况明细表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800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序号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年份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处理枯枝断枝（株）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白蚁防治（株）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树干腐烂（株）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</a:tr>
              <a:tr h="2667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2018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32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</a:tr>
              <a:tr h="2667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2019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</a:tr>
              <a:tr h="2660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2020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</a:tr>
              <a:tr h="2667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2021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  <a:endParaRPr lang="en-US" altLang="en-US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076315" y="4152265"/>
            <a:ext cx="6612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/>
              <a:t>杨树本身存在飞絮污染，易引起行人身体不适，且环卫工人清理困难；杨絮十分易燃，有安全隐患；杨树虫害严重，易引发大面积病虫害；</a:t>
            </a:r>
            <a:endParaRPr lang="zh-CN" altLang="en-US" sz="160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/>
              <a:t>杨树现状存在老化、断枝、白蚁破坏、树干腐烂等问题，存在安全隐患，且增加了维护成本。</a:t>
            </a:r>
            <a:endParaRPr lang="zh-CN" altLang="en-US" sz="1600"/>
          </a:p>
        </p:txBody>
      </p:sp>
      <p:sp>
        <p:nvSpPr>
          <p:cNvPr id="17" name="矩形 16"/>
          <p:cNvSpPr/>
          <p:nvPr/>
        </p:nvSpPr>
        <p:spPr>
          <a:xfrm>
            <a:off x="0" y="273050"/>
            <a:ext cx="391795" cy="286385"/>
          </a:xfrm>
          <a:prstGeom prst="rect">
            <a:avLst/>
          </a:prstGeom>
          <a:solidFill>
            <a:srgbClr val="CB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28955" y="236220"/>
            <a:ext cx="159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存在的问题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rc=http_%2F%2Fnimg.ws.126.net%2F_url=http%3A%2F%2Fdingyue.ws.126.net%2F2021%2F0910%2F0e458994j00qz7oai002fc000hs00bwc.jpg&amp;thumbnail=650x2147483647&amp;quality=80&amp;type=jpg&amp;refer=http_%2F%2Fnimg.w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9890" y="5661660"/>
            <a:ext cx="3987165" cy="3073400"/>
          </a:xfrm>
          <a:prstGeom prst="rect">
            <a:avLst/>
          </a:prstGeom>
        </p:spPr>
      </p:pic>
      <p:pic>
        <p:nvPicPr>
          <p:cNvPr id="3" name="图片 2" descr="src=http_%2F%2Finews.gtimg.com%2Fnewsapp_match%2F0%2F6089325105%2F0.jpg&amp;refer=http_%2F%2Finews.g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" y="5661660"/>
            <a:ext cx="3779520" cy="3073400"/>
          </a:xfrm>
          <a:prstGeom prst="rect">
            <a:avLst/>
          </a:prstGeom>
        </p:spPr>
      </p:pic>
      <p:pic>
        <p:nvPicPr>
          <p:cNvPr id="6" name="图片 5" descr="src=http_%2F%2Fart29.photozou.jp%2Fpub%2F238%2F3219238%2Fphoto%2F251258344_624.jpg&amp;refer=http_%2F%2Fart29.photozo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95" y="5661660"/>
            <a:ext cx="4271645" cy="30734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273050"/>
            <a:ext cx="391795" cy="286385"/>
          </a:xfrm>
          <a:prstGeom prst="rect">
            <a:avLst/>
          </a:prstGeom>
          <a:solidFill>
            <a:srgbClr val="CBE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28955" y="236220"/>
            <a:ext cx="2056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银杏行道树优势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63220" y="1523365"/>
            <a:ext cx="6612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/>
              <a:t>银杏叶形优美，树形高大挺拔，寿命绵长</a:t>
            </a:r>
            <a:endParaRPr lang="zh-CN" altLang="en-US" sz="160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/>
              <a:t>深秋叶色金黄，景色艳丽</a:t>
            </a:r>
            <a:endParaRPr lang="zh-CN" altLang="en-US" sz="1600"/>
          </a:p>
        </p:txBody>
      </p:sp>
      <p:sp>
        <p:nvSpPr>
          <p:cNvPr id="11" name="文本框 10"/>
          <p:cNvSpPr txBox="1"/>
          <p:nvPr/>
        </p:nvSpPr>
        <p:spPr>
          <a:xfrm>
            <a:off x="5902960" y="1523365"/>
            <a:ext cx="59575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>
                <a:sym typeface="+mn-ea"/>
              </a:rPr>
              <a:t>抗烟尘、抗火灾、抗有毒气体；抗病性强，无虫害</a:t>
            </a:r>
            <a:endParaRPr lang="zh-CN" altLang="en-US" sz="160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600"/>
              <a:t>乡土树种，适应性强；不择土壤肥瘠，粗放管理</a:t>
            </a:r>
            <a:endParaRPr lang="zh-CN" altLang="en-US" sz="1600"/>
          </a:p>
        </p:txBody>
      </p:sp>
      <p:sp>
        <p:nvSpPr>
          <p:cNvPr id="12" name="文本框 11"/>
          <p:cNvSpPr txBox="1"/>
          <p:nvPr/>
        </p:nvSpPr>
        <p:spPr>
          <a:xfrm>
            <a:off x="391795" y="732790"/>
            <a:ext cx="119399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>
                <a:sym typeface="+mn-ea"/>
              </a:rPr>
              <a:t>       </a:t>
            </a:r>
            <a:r>
              <a:rPr lang="zh-CN" altLang="en-US">
                <a:sym typeface="+mn-ea"/>
              </a:rPr>
              <a:t>已实施一马路至</a:t>
            </a:r>
            <a:r>
              <a:rPr lang="zh-CN" altLang="zh-CN">
                <a:sym typeface="+mn-ea"/>
              </a:rPr>
              <a:t>福绥横路（</a:t>
            </a:r>
            <a:r>
              <a:rPr lang="zh-CN" altLang="en-US">
                <a:sym typeface="+mn-ea"/>
              </a:rPr>
              <a:t>巴楚人家）段景观效果很好，受到市民喜爱。为体现景观延续性和整体性，本次沿江大道（云集路—一马路段）拟选择</a:t>
            </a:r>
            <a:r>
              <a:rPr lang="zh-CN" altLang="en-US">
                <a:sym typeface="+mn-ea"/>
              </a:rPr>
              <a:t>约</a:t>
            </a:r>
            <a:r>
              <a:rPr lang="en-US" altLang="zh-CN">
                <a:sym typeface="+mn-ea"/>
              </a:rPr>
              <a:t>142</a:t>
            </a:r>
            <a:r>
              <a:rPr lang="zh-CN" altLang="en-US">
                <a:sym typeface="+mn-ea"/>
              </a:rPr>
              <a:t>棵</a:t>
            </a:r>
            <a:r>
              <a:rPr lang="zh-CN" altLang="en-US"/>
              <a:t>胸径20cm左右的银杏作为替换。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55" y="2810510"/>
            <a:ext cx="3623310" cy="2353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920" y="2811145"/>
            <a:ext cx="3790950" cy="2366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055" y="2833370"/>
            <a:ext cx="4145280" cy="23317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p="http://schemas.openxmlformats.org/presentationml/2006/main">
  <p:tag name="KSO_WM_UNIT_TABLE_BEAUTIFY" val="smartTable{a4ada037-1db4-4f52-b7ac-8e4a5432f875}"/>
  <p:tag name="TABLE_ENDDRAG_ORIGIN_RECT" val="438*121"/>
  <p:tag name="TABLE_ENDDRAG_RECT" val="21*291*438*12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</Words>
  <Application>WPS 演示</Application>
  <PresentationFormat>宽屏</PresentationFormat>
  <Paragraphs>96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2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鲁光荣</cp:lastModifiedBy>
  <cp:revision>170</cp:revision>
  <dcterms:created xsi:type="dcterms:W3CDTF">2019-06-19T02:08:00Z</dcterms:created>
  <dcterms:modified xsi:type="dcterms:W3CDTF">2021-12-21T10:28:41Z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65A9E586C7DB4FC0859E225C3EA2DB3F</vt:lpwstr>
  </property>
</Properties>
</file>