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260" r:id="rId4"/>
    <p:sldId id="261" r:id="rId5"/>
    <p:sldId id="263" r:id="rId6"/>
    <p:sldId id="264" r:id="rId7"/>
    <p:sldId id="268" r:id="rId8"/>
    <p:sldId id="269" r:id="rId9"/>
    <p:sldId id="270" r:id="rId10"/>
    <p:sldId id="271" r:id="rId11"/>
    <p:sldId id="344" r:id="rId12"/>
    <p:sldId id="345" r:id="rId13"/>
    <p:sldId id="346" r:id="rId14"/>
    <p:sldId id="347" r:id="rId15"/>
    <p:sldId id="348" r:id="rId16"/>
    <p:sldId id="349" r:id="rId17"/>
    <p:sldId id="356" r:id="rId18"/>
    <p:sldId id="357" r:id="rId19"/>
    <p:sldId id="358" r:id="rId20"/>
    <p:sldId id="350" r:id="rId21"/>
    <p:sldId id="351" r:id="rId22"/>
    <p:sldId id="352" r:id="rId23"/>
    <p:sldId id="35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78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904"/>
        <p:guide pos="21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09AB-82A2-4583-9B77-1E4B7A5EE5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B37C5-B7C4-4B4B-B3E5-50BB4E7727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90A79-656A-4437-9A82-CE6E22FB5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8EA9-BEF5-4E1A-AEAB-0A2B557383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true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true" noChangeArrowheads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true" noChangeArrowheads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true" noChangeArrowheads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807F-EFA9-4F89-A872-57D62BF0425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true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true" noChangeArrowheads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true" noChangeArrowheads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true" noChangeArrowheads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310A-55A5-4A52-A4CF-9EF078A28A6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br>
              <a:rPr lang="en-US" altLang="zh-CN" sz="3200" smtClean="0">
                <a:ea typeface="隶书" panose="02010509060101010101" pitchFamily="49" charset="-122"/>
              </a:rPr>
            </a:br>
            <a:br>
              <a:rPr lang="zh-CN" altLang="en-US" sz="3200" dirty="0" smtClean="0">
                <a:ea typeface="隶书" panose="020105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0845-1994-45FB-A4FD-3E7604A367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676B-4458-4302-A0E6-8770814DA72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Snap2副本"/>
          <p:cNvPicPr>
            <a:picLocks noChangeAspect="true" noChangeArrowheads="true"/>
          </p:cNvPicPr>
          <p:nvPr userDrawn="true"/>
        </p:nvPicPr>
        <p:blipFill>
          <a:blip r:embed="rId14"/>
          <a:srcRect/>
          <a:stretch>
            <a:fillRect/>
          </a:stretch>
        </p:blipFill>
        <p:spPr bwMode="auto">
          <a:xfrm>
            <a:off x="755650" y="404813"/>
            <a:ext cx="7207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true"/>
          </p:cNvSpPr>
          <p:nvPr userDrawn="true"/>
        </p:nvSpPr>
        <p:spPr bwMode="auto">
          <a:xfrm>
            <a:off x="1477963" y="1052513"/>
            <a:ext cx="7197725" cy="0"/>
          </a:xfrm>
          <a:prstGeom prst="line">
            <a:avLst/>
          </a:prstGeom>
          <a:noFill/>
          <a:ln w="1778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4"/>
          <p:cNvSpPr>
            <a:spLocks noChangeShapeType="true"/>
          </p:cNvSpPr>
          <p:nvPr userDrawn="true"/>
        </p:nvSpPr>
        <p:spPr bwMode="auto">
          <a:xfrm>
            <a:off x="398463" y="1196975"/>
            <a:ext cx="8277225" cy="0"/>
          </a:xfrm>
          <a:prstGeom prst="line">
            <a:avLst/>
          </a:prstGeom>
          <a:noFill/>
          <a:ln w="1651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5"/>
          <p:cNvSpPr>
            <a:spLocks noChangeShapeType="true"/>
          </p:cNvSpPr>
          <p:nvPr userDrawn="true"/>
        </p:nvSpPr>
        <p:spPr bwMode="auto">
          <a:xfrm>
            <a:off x="1298575" y="1123950"/>
            <a:ext cx="7377113" cy="0"/>
          </a:xfrm>
          <a:prstGeom prst="line">
            <a:avLst/>
          </a:prstGeom>
          <a:noFill/>
          <a:ln w="2794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6"/>
          <p:cNvSpPr>
            <a:spLocks noChangeShapeType="true"/>
          </p:cNvSpPr>
          <p:nvPr userDrawn="true"/>
        </p:nvSpPr>
        <p:spPr bwMode="auto">
          <a:xfrm flipV="true">
            <a:off x="395288" y="692150"/>
            <a:ext cx="288925" cy="504825"/>
          </a:xfrm>
          <a:prstGeom prst="line">
            <a:avLst/>
          </a:prstGeom>
          <a:noFill/>
          <a:ln w="1651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7"/>
          <p:cNvSpPr>
            <a:spLocks noChangeShapeType="true"/>
          </p:cNvSpPr>
          <p:nvPr userDrawn="true"/>
        </p:nvSpPr>
        <p:spPr bwMode="auto">
          <a:xfrm flipV="true">
            <a:off x="468313" y="692150"/>
            <a:ext cx="288925" cy="504825"/>
          </a:xfrm>
          <a:prstGeom prst="line">
            <a:avLst/>
          </a:prstGeom>
          <a:noFill/>
          <a:ln w="1651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hyperlink" Target="&#30418;&#23553;&#38754;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hyperlink" Target="&#21360;&#27169;&#21333;.jpg" TargetMode="External"/><Relationship Id="rId1" Type="http://schemas.openxmlformats.org/officeDocument/2006/relationships/hyperlink" Target="&#21360;&#31456;&#26723;&#26696;&#22791;&#32771;&#34920;&#26679;&#24335;.do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685800" y="2591435"/>
            <a:ext cx="7772400" cy="1522095"/>
          </a:xfrm>
        </p:spPr>
        <p:txBody>
          <a:bodyPr>
            <a:normAutofit fontScale="90000"/>
          </a:bodyPr>
          <a:lstStyle/>
          <a:p>
            <a:r>
              <a:rPr lang="zh-CN" altLang="en-US" sz="6700" dirty="0" smtClean="0"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实 物 档  案</a:t>
            </a:r>
            <a:br>
              <a:rPr lang="zh-CN" altLang="en-US" dirty="0" smtClean="0">
                <a:latin typeface="方正小标宋简体" panose="02000000000000000000" pitchFamily="65" charset="-122"/>
                <a:ea typeface="方正小标宋简体" panose="02000000000000000000" pitchFamily="65" charset="-122"/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true"/>
          <p:nvPr/>
        </p:nvSpPr>
        <p:spPr>
          <a:xfrm>
            <a:off x="6929454" y="571480"/>
            <a:ext cx="18573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实物档案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825500" y="3176905"/>
            <a:ext cx="7564755" cy="3303270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一般情况下归档的实物按收到的时间先后顺序排列。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（三）排列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825500" y="3089910"/>
            <a:ext cx="7564755" cy="2719705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实物档案的保管期限分为永久、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30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年、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15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年和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年。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        </a:t>
            </a: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 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（四）</a:t>
            </a:r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划分保管期限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789940" y="3160395"/>
            <a:ext cx="7564755" cy="270319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归档实物应按分类方案和排列顺序逐件</a:t>
            </a:r>
            <a:r>
              <a:rPr lang="zh-CN" altLang="en-US" sz="2800" dirty="0">
                <a:sym typeface="+mn-ea"/>
              </a:rPr>
              <a:t>在不影响实物原貌的合适位置编制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档号。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（五）编号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38455" y="2560320"/>
            <a:ext cx="8303260" cy="41414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实物档案用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“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SW”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表示，用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SWj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、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SWy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、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SWz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、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SWp</a:t>
            </a:r>
            <a:r>
              <a:rPr lang="zh-CN" altLang="en-US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、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SWq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分别表示奖品、印章、字画、赠品、其他五个类型的实物档案。 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  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各类中的实物以件为单位，按收到的先后顺序编流水号。编号方式为：全宗号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—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分类及目录号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—</a:t>
            </a:r>
            <a:r>
              <a:rPr lang="zh-CN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保管单位号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29—SWj1—1 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表示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29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号全宗奖品类实物档案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号目录的第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件）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（五）编号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38455" y="2560320"/>
            <a:ext cx="8303260" cy="4141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</a:t>
            </a:r>
            <a:r>
              <a:rPr lang="en-US" altLang="zh-CN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、荣誉类实物：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、有实物档案室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(</a:t>
            </a:r>
            <a:r>
              <a:rPr lang="zh-CN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荣誉陈列室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的单位，可将整理好的荣誉类实物放置在实物档案室的展柜内，或挂在开阔干净的墙面上。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  <a:p>
            <a:pPr>
              <a:buNone/>
            </a:pPr>
            <a:endParaRPr lang="zh-CN" altLang="en-US" sz="2800" dirty="0">
              <a:solidFill>
                <a:schemeClr val="tx1"/>
              </a:solidFill>
              <a:latin typeface="宋体" pitchFamily="2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  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b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、无实物档案室</a:t>
            </a:r>
            <a:r>
              <a:rPr lang="en-US" altLang="zh-CN" sz="2800" dirty="0">
                <a:latin typeface="宋体" pitchFamily="2" charset="-122"/>
                <a:sym typeface="+mn-ea"/>
              </a:rPr>
              <a:t>(</a:t>
            </a:r>
            <a:r>
              <a:rPr lang="zh-CN" altLang="zh-CN" sz="2800" dirty="0">
                <a:latin typeface="宋体" pitchFamily="2" charset="-122"/>
                <a:sym typeface="+mn-ea"/>
              </a:rPr>
              <a:t>荣誉陈列室</a:t>
            </a:r>
            <a:r>
              <a:rPr lang="en-US" altLang="zh-CN" sz="2800" dirty="0">
                <a:latin typeface="宋体" pitchFamily="2" charset="-122"/>
                <a:sym typeface="+mn-ea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的单位，可将整理好的荣誉类实物与其他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门类档案分开，平置叠放在档案柜或密集架中保管。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（六）封装及排架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38455" y="2560320"/>
            <a:ext cx="8303260" cy="4141470"/>
          </a:xfrm>
        </p:spPr>
        <p:txBody>
          <a:bodyPr>
            <a:normAutofit lnSpcReduction="20000"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2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、印章类实物：</a:t>
            </a:r>
            <a:br>
              <a:rPr lang="zh-CN" altLang="en-US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</a:br>
            <a:r>
              <a:rPr lang="zh-CN" altLang="en-US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  <a:t>    </a:t>
            </a:r>
            <a:endParaRPr lang="zh-CN" altLang="en-US" sz="2800" dirty="0">
              <a:solidFill>
                <a:schemeClr val="hlink"/>
              </a:solidFill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  <a:t>     </a:t>
            </a:r>
            <a:r>
              <a:rPr lang="en-US" altLang="zh-CN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  <a:t>    </a:t>
            </a:r>
            <a:r>
              <a:rPr lang="zh-CN" altLang="en-US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  <a:t> </a:t>
            </a:r>
            <a:r>
              <a:rPr lang="zh-CN" altLang="en-US" sz="2800" dirty="0">
                <a:latin typeface="宋体" pitchFamily="2" charset="-122"/>
                <a:sym typeface="+mn-ea"/>
              </a:rPr>
              <a:t>将整理好的印章放入内衬活动式隔条的翻盖印章档案盒内（不分期限混装），盒内印章一般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按从左至右，从上至下的顺序排放。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（六）封装及排架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642620" y="5085715"/>
            <a:ext cx="2407920" cy="384810"/>
          </a:xfrm>
        </p:spPr>
        <p:txBody>
          <a:bodyPr>
            <a:normAutofit fontScale="60000"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</a:t>
            </a:r>
            <a:r>
              <a:rPr lang="zh-CN" altLang="en-US" sz="2800" dirty="0">
                <a:latin typeface="宋体" pitchFamily="2" charset="-122"/>
                <a:sym typeface="+mn-ea"/>
                <a:hlinkClick r:id="rId1" action="ppaction://hlinkfile"/>
              </a:rPr>
              <a:t>档案盒封面样式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1532890" y="199517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4" name="图片 3" descr="IMG_668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" y="1652905"/>
            <a:ext cx="2473325" cy="3298190"/>
          </a:xfrm>
          <a:prstGeom prst="rect">
            <a:avLst/>
          </a:prstGeom>
        </p:spPr>
      </p:pic>
      <p:pic>
        <p:nvPicPr>
          <p:cNvPr id="5" name="图片 4" descr="IMG_668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95" y="1652905"/>
            <a:ext cx="3715385" cy="1316990"/>
          </a:xfrm>
          <a:prstGeom prst="rect">
            <a:avLst/>
          </a:prstGeom>
        </p:spPr>
      </p:pic>
      <p:sp>
        <p:nvSpPr>
          <p:cNvPr id="6" name="内容占位符 2"/>
          <p:cNvSpPr>
            <a:spLocks noGrp="true"/>
          </p:cNvSpPr>
          <p:nvPr/>
        </p:nvSpPr>
        <p:spPr>
          <a:xfrm>
            <a:off x="6896735" y="2118995"/>
            <a:ext cx="2160905" cy="384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6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</a:t>
            </a:r>
            <a:r>
              <a:rPr lang="zh-CN" altLang="en-US" sz="2800" dirty="0">
                <a:latin typeface="宋体" pitchFamily="2" charset="-122"/>
                <a:sym typeface="+mn-ea"/>
                <a:hlinkClick r:id="rId1" action="ppaction://hlinkfile"/>
              </a:rPr>
              <a:t>档案盒脊背样式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pic>
        <p:nvPicPr>
          <p:cNvPr id="7" name="图片 6" descr="IMG_667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385" y="3270885"/>
            <a:ext cx="2388235" cy="3162300"/>
          </a:xfrm>
          <a:prstGeom prst="rect">
            <a:avLst/>
          </a:prstGeom>
        </p:spPr>
      </p:pic>
      <p:sp>
        <p:nvSpPr>
          <p:cNvPr id="9" name="内容占位符 2"/>
          <p:cNvSpPr>
            <a:spLocks noGrp="true"/>
          </p:cNvSpPr>
          <p:nvPr/>
        </p:nvSpPr>
        <p:spPr>
          <a:xfrm>
            <a:off x="6563995" y="4758055"/>
            <a:ext cx="2160905" cy="384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6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</a:t>
            </a:r>
            <a:r>
              <a:rPr lang="zh-CN" altLang="en-US" sz="2800" dirty="0">
                <a:latin typeface="宋体" pitchFamily="2" charset="-122"/>
                <a:sym typeface="+mn-ea"/>
                <a:hlinkClick r:id="rId1" action="ppaction://hlinkfile"/>
              </a:rPr>
              <a:t>档案盒盒内样式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38455" y="2560320"/>
            <a:ext cx="8303260" cy="4141470"/>
          </a:xfrm>
        </p:spPr>
        <p:txBody>
          <a:bodyPr>
            <a:normAutofit lnSpcReduction="20000"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     </a:t>
            </a:r>
            <a:r>
              <a:rPr lang="zh-CN" altLang="en-US" sz="2800" dirty="0">
                <a:latin typeface="宋体" pitchFamily="2" charset="-122"/>
                <a:sym typeface="+mn-ea"/>
              </a:rPr>
              <a:t>  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   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    </a:t>
            </a:r>
            <a:r>
              <a:rPr lang="en-US" altLang="zh-CN" sz="2800" dirty="0">
                <a:latin typeface="宋体" pitchFamily="2" charset="-122"/>
                <a:sym typeface="+mn-ea"/>
              </a:rPr>
              <a:t>    </a:t>
            </a:r>
            <a:r>
              <a:rPr lang="zh-CN" altLang="en-US" sz="2800" dirty="0">
                <a:latin typeface="宋体" pitchFamily="2" charset="-122"/>
                <a:sym typeface="+mn-ea"/>
              </a:rPr>
              <a:t>在盒盖背面上方粘贴备考表及印模单。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   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 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   </a:t>
            </a:r>
            <a:r>
              <a:rPr lang="en-US" altLang="zh-CN" sz="2800" dirty="0">
                <a:latin typeface="宋体" pitchFamily="2" charset="-122"/>
                <a:sym typeface="+mn-ea"/>
              </a:rPr>
              <a:t>  </a:t>
            </a:r>
            <a:r>
              <a:rPr lang="zh-CN" altLang="en-US" sz="2800" dirty="0">
                <a:latin typeface="宋体" pitchFamily="2" charset="-122"/>
                <a:sym typeface="+mn-ea"/>
              </a:rPr>
              <a:t> </a:t>
            </a:r>
            <a:r>
              <a:rPr lang="en-US" altLang="zh-CN" sz="2800" dirty="0">
                <a:latin typeface="宋体" pitchFamily="2" charset="-122"/>
                <a:sym typeface="+mn-ea"/>
              </a:rPr>
              <a:t>   </a:t>
            </a:r>
            <a:r>
              <a:rPr lang="zh-CN" altLang="en-US" sz="2800" dirty="0">
                <a:latin typeface="宋体" pitchFamily="2" charset="-122"/>
                <a:sym typeface="+mn-ea"/>
              </a:rPr>
              <a:t>将印章档案盒与其他</a:t>
            </a:r>
            <a:r>
              <a:rPr lang="zh-CN" altLang="en-US" sz="2800" dirty="0">
                <a:sym typeface="+mn-ea"/>
              </a:rPr>
              <a:t>门类档案分开，</a:t>
            </a:r>
            <a:r>
              <a:rPr lang="zh-CN" altLang="en-US" sz="2800" dirty="0">
                <a:latin typeface="宋体" pitchFamily="2" charset="-122"/>
                <a:sym typeface="+mn-ea"/>
              </a:rPr>
              <a:t>平置叠放在档案柜或密集架中保管。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（六）封装及排架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83820" y="1466850"/>
            <a:ext cx="8303260" cy="5317490"/>
          </a:xfrm>
        </p:spPr>
        <p:txBody>
          <a:bodyPr>
            <a:normAutofit fontScale="90000" lnSpcReduction="20000"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  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     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   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   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  <a:p>
            <a:pPr>
              <a:buNone/>
            </a:pP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  <a:p>
            <a:pPr>
              <a:buNone/>
            </a:pP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  <a:p>
            <a:pPr>
              <a:buNone/>
            </a:pP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   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endParaRPr lang="zh-CN" altLang="en-US" sz="2800" dirty="0">
              <a:latin typeface="宋体" pitchFamily="2" charset="-122"/>
              <a:sym typeface="+mn-ea"/>
              <a:hlinkClick r:id="rId1" action="ppaction://hlinkfile"/>
            </a:endParaRPr>
          </a:p>
          <a:p>
            <a:pPr>
              <a:buNone/>
            </a:pPr>
            <a:endParaRPr lang="zh-CN" altLang="en-US" sz="2800" dirty="0">
              <a:latin typeface="宋体" pitchFamily="2" charset="-122"/>
              <a:sym typeface="+mn-ea"/>
              <a:hlinkClick r:id="rId1" action="ppaction://hlinkfile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      </a:t>
            </a:r>
            <a:r>
              <a:rPr lang="zh-CN" altLang="en-US" sz="2800" dirty="0">
                <a:latin typeface="宋体" pitchFamily="2" charset="-122"/>
                <a:sym typeface="+mn-ea"/>
                <a:hlinkClick r:id="rId1" action="ppaction://hlinkfile"/>
              </a:rPr>
              <a:t>备考表样式</a:t>
            </a:r>
            <a:r>
              <a:rPr lang="zh-CN" altLang="en-US" sz="2800" dirty="0">
                <a:latin typeface="宋体" pitchFamily="2" charset="-122"/>
                <a:sym typeface="+mn-ea"/>
              </a:rPr>
              <a:t>                   </a:t>
            </a:r>
            <a:r>
              <a:rPr lang="zh-CN" altLang="en-US" sz="2800" dirty="0">
                <a:latin typeface="宋体" pitchFamily="2" charset="-122"/>
                <a:sym typeface="+mn-ea"/>
                <a:hlinkClick r:id="rId2" action="ppaction://hlinkfile"/>
              </a:rPr>
              <a:t>印模单样式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4" name="图片 3" descr="IMG_667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" y="1417955"/>
            <a:ext cx="3449320" cy="4654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915" y="1417955"/>
            <a:ext cx="3657600" cy="465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38455" y="2560320"/>
            <a:ext cx="8303260" cy="414147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3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、字画类实物：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    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    字画经裱糊后，以件（幅）为单位将其卷为筒状，放在特制的柱形盒子中，或用衬纸包住，与其他</a:t>
            </a:r>
            <a:r>
              <a:rPr lang="zh-CN" altLang="en-US" sz="2800" dirty="0">
                <a:sym typeface="+mn-ea"/>
              </a:rPr>
              <a:t>门类档案分开，</a:t>
            </a:r>
            <a:r>
              <a:rPr lang="zh-CN" altLang="en-US" sz="2800" dirty="0">
                <a:latin typeface="宋体" pitchFamily="2" charset="-122"/>
                <a:sym typeface="+mn-ea"/>
              </a:rPr>
              <a:t>平置叠放在档案柜或密集架中保管。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   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注：</a:t>
            </a:r>
            <a:b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</a:b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1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、卷着的字画隔一段时间要展开或挂出一段时间，再放入盒子中。</a:t>
            </a:r>
            <a:b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</a:b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2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、为方便利用与归还，放置字画的柱形盒子上也要标注字画的完整档号。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（六）封装及排架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                            实物档案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   主要内容：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      </a:t>
            </a:r>
            <a:endParaRPr lang="zh-CN" altLang="en-US" dirty="0" smtClean="0">
              <a:latin typeface="+mn-ea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      一、实物档案的收集</a:t>
            </a:r>
            <a:endParaRPr lang="zh-CN" altLang="en-US" dirty="0" smtClean="0">
              <a:latin typeface="+mn-ea"/>
            </a:endParaRPr>
          </a:p>
          <a:p>
            <a:pPr>
              <a:buNone/>
            </a:pPr>
            <a:endParaRPr lang="zh-CN" altLang="en-US" dirty="0" smtClean="0">
              <a:latin typeface="+mn-ea"/>
            </a:endParaRPr>
          </a:p>
          <a:p>
            <a:pPr>
              <a:buNone/>
            </a:pPr>
            <a:endParaRPr lang="zh-CN" altLang="en-US" dirty="0" smtClean="0">
              <a:latin typeface="+mn-ea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      二、实物档案的整理</a:t>
            </a:r>
            <a:endParaRPr lang="zh-CN" altLang="en-US" dirty="0" smtClean="0">
              <a:latin typeface="+mn-ea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        </a:t>
            </a:r>
            <a:endParaRPr lang="zh-CN" altLang="en-US" dirty="0" smtClean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38455" y="2560320"/>
            <a:ext cx="8303260" cy="4141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4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、其他类实物：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    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    参照上述三种类型实物进行封装及保管。</a:t>
            </a:r>
            <a:endParaRPr lang="zh-CN" altLang="en-US" sz="2800" dirty="0">
              <a:latin typeface="宋体" pitchFamily="2" charset="-122"/>
            </a:endParaRPr>
          </a:p>
          <a:p>
            <a:pPr>
              <a:buNone/>
            </a:pP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（六）封装及排架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38455" y="2560320"/>
            <a:ext cx="8303260" cy="4141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实物档案整理完成后，应编制实物档案保管单位目录，具体样式如下：</a:t>
            </a:r>
            <a:endParaRPr lang="zh-CN" altLang="en-US" sz="2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       </a:t>
            </a:r>
            <a:endParaRPr lang="zh-CN" altLang="en-US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zh-CN" altLang="en-US" sz="2800" dirty="0">
              <a:latin typeface="宋体" pitchFamily="2" charset="-122"/>
            </a:endParaRPr>
          </a:p>
          <a:p>
            <a:pPr>
              <a:buNone/>
            </a:pP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（七）编制目录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61770" y="4215130"/>
            <a:ext cx="6057265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38455" y="2560320"/>
            <a:ext cx="8303260" cy="4141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      </a:t>
            </a:r>
            <a:endParaRPr lang="zh-CN" altLang="en-US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zh-CN" altLang="en-US" sz="2800" dirty="0">
              <a:latin typeface="宋体" pitchFamily="2" charset="-122"/>
            </a:endParaRPr>
          </a:p>
          <a:p>
            <a:pPr>
              <a:buNone/>
            </a:pP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（七）编制目录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3833" name="Rectangle 34"/>
          <p:cNvSpPr>
            <a:spLocks noChangeArrowheads="true"/>
          </p:cNvSpPr>
          <p:nvPr/>
        </p:nvSpPr>
        <p:spPr bwMode="auto">
          <a:xfrm>
            <a:off x="767398" y="2799398"/>
            <a:ext cx="3529012" cy="458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p>
            <a:pPr algn="ctr"/>
            <a:r>
              <a:rPr lang="en-US" altLang="zh-CN" sz="2400">
                <a:ea typeface="黑体" panose="02010609060101010101" pitchFamily="49" charset="-122"/>
              </a:rPr>
              <a:t>            </a:t>
            </a:r>
            <a:r>
              <a:rPr lang="zh-CN" altLang="en-US" sz="2400">
                <a:ea typeface="黑体" panose="02010609060101010101" pitchFamily="49" charset="-122"/>
              </a:rPr>
              <a:t>实物档案保管单位目录脊背样式</a:t>
            </a:r>
            <a:endParaRPr lang="en-US" altLang="zh-CN" sz="2400">
              <a:ea typeface="黑体" panose="02010609060101010101" pitchFamily="49" charset="-122"/>
            </a:endParaRPr>
          </a:p>
        </p:txBody>
      </p:sp>
      <p:graphicFrame>
        <p:nvGraphicFramePr>
          <p:cNvPr id="50239" name="Group 63"/>
          <p:cNvGraphicFramePr>
            <a:graphicFrameLocks noGrp="true"/>
          </p:cNvGraphicFramePr>
          <p:nvPr/>
        </p:nvGraphicFramePr>
        <p:xfrm>
          <a:off x="5898515" y="1417638"/>
          <a:ext cx="1440180" cy="5106035"/>
        </p:xfrm>
        <a:graphic>
          <a:graphicData uri="http://schemas.openxmlformats.org/drawingml/2006/table">
            <a:tbl>
              <a:tblPr/>
              <a:tblGrid>
                <a:gridCol w="1440180"/>
              </a:tblGrid>
              <a:tr h="287338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9500">
                <a:tc>
                  <a:txBody>
                    <a:bodyPr/>
                    <a:p>
                      <a:pPr marL="0" marR="0" lvl="0" indent="0" algn="ctr" defTabSz="914400" rtl="0" fontAlgn="base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80604020202020204" pitchFamily="34" charset="0"/>
                          <a:ea typeface="宋体" pitchFamily="2" charset="-122"/>
                        </a:rPr>
                        <a:t>实物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fontAlgn="base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80604020202020204" pitchFamily="34" charset="0"/>
                          <a:ea typeface="宋体" pitchFamily="2" charset="-122"/>
                        </a:rPr>
                        <a:t>档案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fontAlgn="base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80604020202020204" pitchFamily="34" charset="0"/>
                          <a:ea typeface="宋体" pitchFamily="2" charset="-122"/>
                        </a:rPr>
                        <a:t>保管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fontAlgn="base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80604020202020204" pitchFamily="34" charset="0"/>
                          <a:ea typeface="宋体" pitchFamily="2" charset="-122"/>
                        </a:rPr>
                        <a:t>单位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fontAlgn="base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80604020202020204" pitchFamily="34" charset="0"/>
                          <a:ea typeface="宋体" pitchFamily="2" charset="-122"/>
                        </a:rPr>
                        <a:t>目录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263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662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80604020202020204" pitchFamily="34" charset="0"/>
                          <a:ea typeface="宋体" pitchFamily="2" charset="-122"/>
                        </a:rPr>
                        <a:t>SWj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263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8363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80604020202020204" pitchFamily="34" charset="0"/>
                          <a:ea typeface="宋体" pitchFamily="2" charset="-122"/>
                        </a:rPr>
                        <a:t>2019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80604020202020204" pitchFamily="34" charset="0"/>
                          <a:ea typeface="宋体" pitchFamily="2" charset="-122"/>
                        </a:rPr>
                        <a:t>/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80604020202020204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br>
              <a:rPr lang="en-US" altLang="zh-CN" sz="3200" dirty="0" smtClean="0">
                <a:latin typeface="+mj-ea"/>
              </a:rPr>
            </a:br>
            <a:r>
              <a:rPr lang="en-US" altLang="zh-CN" sz="3200" dirty="0" smtClean="0">
                <a:latin typeface="+mj-ea"/>
              </a:rPr>
              <a:t>                         </a:t>
            </a:r>
            <a:r>
              <a:rPr lang="zh-CN" altLang="en-US" sz="31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一、实物档案的收集</a:t>
            </a:r>
            <a:br>
              <a:rPr lang="zh-CN" altLang="en-US" sz="3200" dirty="0" smtClean="0">
                <a:latin typeface="+mj-ea"/>
              </a:rPr>
            </a:br>
            <a:endParaRPr lang="zh-CN" altLang="en-US" sz="3200" dirty="0">
              <a:latin typeface="+mj-ea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>
              <a:latin typeface="Verdana" panose="020B0604030504040204" pitchFamily="34" charset="0"/>
              <a:ea typeface="方正小标宋简体" panose="02000000000000000000" pitchFamily="65" charset="-122"/>
            </a:endParaRPr>
          </a:p>
          <a:p>
            <a:endParaRPr lang="en-US" altLang="zh-CN" dirty="0" smtClean="0">
              <a:latin typeface="Verdana" panose="020B0604030504040204" pitchFamily="34" charset="0"/>
              <a:ea typeface="方正小标宋简体" panose="02000000000000000000" pitchFamily="65" charset="-122"/>
            </a:endParaRPr>
          </a:p>
          <a:p>
            <a:pPr algn="ctr">
              <a:buNone/>
            </a:pPr>
            <a:r>
              <a:rPr lang="zh-CN" altLang="en-US" sz="4800" dirty="0" smtClean="0">
                <a:latin typeface="Verdana" panose="020B0604030504040204" pitchFamily="34" charset="0"/>
                <a:ea typeface="方正小标宋简体" panose="02000000000000000000" pitchFamily="65" charset="-122"/>
              </a:rPr>
              <a:t>一、实物档案的收集</a:t>
            </a:r>
            <a:endParaRPr lang="zh-CN" altLang="en-US" sz="4800" dirty="0" smtClean="0">
              <a:latin typeface="Verdana" panose="020B0604030504040204" pitchFamily="34" charset="0"/>
              <a:ea typeface="方正小标宋简体" panose="02000000000000000000" pitchFamily="65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true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B74F8-AFFC-40F9-8EA0-48AD48F80AAF}" type="slidenum">
              <a:rPr lang="zh-CN" altLang="en-US">
                <a:ea typeface="宋体" pitchFamily="2" charset="-122"/>
              </a:rPr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34" name="TextBox 33"/>
          <p:cNvSpPr txBox="true"/>
          <p:nvPr/>
        </p:nvSpPr>
        <p:spPr>
          <a:xfrm>
            <a:off x="5000628" y="571480"/>
            <a:ext cx="45481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一、实物档案的收集</a:t>
            </a:r>
            <a:endParaRPr lang="zh-CN" altLang="en-US" sz="2800" dirty="0"/>
          </a:p>
        </p:txBody>
      </p:sp>
      <p:sp>
        <p:nvSpPr>
          <p:cNvPr id="5" name="文本框 4"/>
          <p:cNvSpPr txBox="true"/>
          <p:nvPr/>
        </p:nvSpPr>
        <p:spPr>
          <a:xfrm>
            <a:off x="538480" y="1913890"/>
            <a:ext cx="814832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latin typeface="宋体" pitchFamily="2" charset="-122"/>
                <a:sym typeface="+mn-ea"/>
              </a:rPr>
              <a:t>   </a:t>
            </a:r>
            <a:r>
              <a:rPr lang="zh-CN" altLang="en-US" sz="2800" dirty="0">
                <a:latin typeface="宋体" pitchFamily="2" charset="-122"/>
                <a:sym typeface="+mn-ea"/>
              </a:rPr>
              <a:t>（</a:t>
            </a:r>
            <a:r>
              <a:rPr lang="en-US" altLang="zh-CN" sz="2800" dirty="0">
                <a:latin typeface="宋体" pitchFamily="2" charset="-122"/>
                <a:sym typeface="+mn-ea"/>
              </a:rPr>
              <a:t>1</a:t>
            </a:r>
            <a:r>
              <a:rPr lang="zh-CN" altLang="en-US" sz="2800" dirty="0">
                <a:latin typeface="宋体" pitchFamily="2" charset="-122"/>
                <a:sym typeface="+mn-ea"/>
              </a:rPr>
              <a:t>）奖品类：主要包括奖状、奖牌、奖章、奖杯、</a:t>
            </a:r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zh-CN" altLang="en-US" sz="2800" dirty="0">
                <a:latin typeface="宋体" pitchFamily="2" charset="-122"/>
                <a:sym typeface="+mn-ea"/>
              </a:rPr>
              <a:t>锦旗、荣誉证书、荣誉册、光荣册等带有明显荣誉性的物品。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endParaRPr lang="zh-CN" altLang="en-US" sz="2800" dirty="0">
              <a:latin typeface="宋体" pitchFamily="2" charset="-122"/>
              <a:sym typeface="+mn-ea"/>
            </a:endParaRPr>
          </a:p>
          <a:p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en-US" altLang="zh-CN" sz="2800" dirty="0">
                <a:latin typeface="宋体" pitchFamily="2" charset="-122"/>
                <a:sym typeface="+mn-ea"/>
              </a:rPr>
              <a:t>   </a:t>
            </a:r>
            <a:r>
              <a:rPr lang="zh-CN" altLang="en-US" sz="2800" dirty="0">
                <a:latin typeface="宋体" pitchFamily="2" charset="-122"/>
                <a:sym typeface="+mn-ea"/>
              </a:rPr>
              <a:t>（</a:t>
            </a:r>
            <a:r>
              <a:rPr lang="en-US" altLang="zh-CN" sz="2800" dirty="0">
                <a:latin typeface="宋体" pitchFamily="2" charset="-122"/>
                <a:sym typeface="+mn-ea"/>
              </a:rPr>
              <a:t>2</a:t>
            </a:r>
            <a:r>
              <a:rPr lang="zh-CN" altLang="en-US" sz="2800" dirty="0">
                <a:latin typeface="宋体" pitchFamily="2" charset="-122"/>
                <a:sym typeface="+mn-ea"/>
              </a:rPr>
              <a:t>）印章类：主要包括失效的木印、石印、塑料印、钢印、圆印、方印、菱印、党印、政府印、行政印、社团印、财务印等。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灯片编号占位符 4"/>
          <p:cNvSpPr>
            <a:spLocks noGrp="true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DA6B9F-9DEC-43E6-BE2E-9DA03D7D1AF4}" type="slidenum">
              <a:rPr lang="zh-CN" altLang="en-US">
                <a:ea typeface="宋体" pitchFamily="2" charset="-122"/>
              </a:rPr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36" name="TextBox 35"/>
          <p:cNvSpPr txBox="true"/>
          <p:nvPr/>
        </p:nvSpPr>
        <p:spPr>
          <a:xfrm>
            <a:off x="5214942" y="571480"/>
            <a:ext cx="397667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一、实物档案的收集</a:t>
            </a: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true"/>
          <p:nvPr/>
        </p:nvSpPr>
        <p:spPr>
          <a:xfrm>
            <a:off x="441325" y="2088515"/>
            <a:ext cx="816673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latin typeface="宋体" pitchFamily="2" charset="-122"/>
                <a:sym typeface="+mn-ea"/>
              </a:rPr>
              <a:t>   </a:t>
            </a:r>
            <a:r>
              <a:rPr lang="zh-CN" altLang="en-US" sz="2800" dirty="0">
                <a:latin typeface="宋体" pitchFamily="2" charset="-122"/>
                <a:sym typeface="+mn-ea"/>
              </a:rPr>
              <a:t>（</a:t>
            </a:r>
            <a:r>
              <a:rPr lang="en-US" altLang="zh-CN" sz="2800" dirty="0">
                <a:latin typeface="宋体" pitchFamily="2" charset="-122"/>
                <a:sym typeface="+mn-ea"/>
              </a:rPr>
              <a:t>3</a:t>
            </a:r>
            <a:r>
              <a:rPr lang="zh-CN" altLang="en-US" sz="2800" dirty="0">
                <a:latin typeface="宋体" pitchFamily="2" charset="-122"/>
                <a:sym typeface="+mn-ea"/>
              </a:rPr>
              <a:t>）字画类：主要包括领导及名人的题词、签名及各种类型书画。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en-US" altLang="zh-CN" sz="2800" dirty="0">
                <a:latin typeface="宋体" pitchFamily="2" charset="-122"/>
                <a:sym typeface="+mn-ea"/>
              </a:rPr>
              <a:t>  </a:t>
            </a:r>
            <a:r>
              <a:rPr lang="zh-CN" altLang="en-US" sz="2800" dirty="0">
                <a:latin typeface="宋体" pitchFamily="2" charset="-122"/>
                <a:sym typeface="+mn-ea"/>
              </a:rPr>
              <a:t>（</a:t>
            </a:r>
            <a:r>
              <a:rPr lang="en-US" altLang="zh-CN" sz="2800" dirty="0">
                <a:latin typeface="宋体" pitchFamily="2" charset="-122"/>
                <a:sym typeface="+mn-ea"/>
              </a:rPr>
              <a:t>4</a:t>
            </a:r>
            <a:r>
              <a:rPr lang="zh-CN" altLang="en-US" sz="2800" dirty="0">
                <a:latin typeface="宋体" pitchFamily="2" charset="-122"/>
                <a:sym typeface="+mn-ea"/>
              </a:rPr>
              <a:t>）赠品类：主要包括单位或个人在公务活动中互相赠送的纪念性物品、礼品。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br>
              <a:rPr lang="zh-CN" altLang="en-US" sz="2800" dirty="0">
                <a:latin typeface="宋体" pitchFamily="2" charset="-122"/>
                <a:sym typeface="+mn-ea"/>
              </a:rPr>
            </a:br>
            <a:r>
              <a:rPr lang="en-US" altLang="zh-CN" sz="2800" dirty="0">
                <a:latin typeface="宋体" pitchFamily="2" charset="-122"/>
                <a:sym typeface="+mn-ea"/>
              </a:rPr>
              <a:t> </a:t>
            </a:r>
            <a:r>
              <a:rPr lang="zh-CN" altLang="en-US" sz="2800" dirty="0">
                <a:latin typeface="宋体" pitchFamily="2" charset="-122"/>
                <a:sym typeface="+mn-ea"/>
              </a:rPr>
              <a:t>（</a:t>
            </a:r>
            <a:r>
              <a:rPr lang="en-US" altLang="zh-CN" sz="2800" dirty="0">
                <a:latin typeface="宋体" pitchFamily="2" charset="-122"/>
                <a:sym typeface="+mn-ea"/>
              </a:rPr>
              <a:t>5</a:t>
            </a:r>
            <a:r>
              <a:rPr lang="zh-CN" altLang="en-US" sz="2800" dirty="0">
                <a:latin typeface="宋体" pitchFamily="2" charset="-122"/>
                <a:sym typeface="+mn-ea"/>
              </a:rPr>
              <a:t>）其他类：其他有保存价值的物品。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CN" sz="4800" dirty="0" smtClean="0">
              <a:latin typeface="Verdana" panose="020B0604030504040204" pitchFamily="34" charset="0"/>
              <a:ea typeface="方正小标宋简体" panose="02000000000000000000" pitchFamily="65" charset="-122"/>
            </a:endParaRPr>
          </a:p>
          <a:p>
            <a:pPr algn="ctr">
              <a:buNone/>
            </a:pPr>
            <a:r>
              <a:rPr lang="zh-CN" altLang="en-US" sz="4800" dirty="0" smtClean="0">
                <a:latin typeface="Verdana" panose="020B0604030504040204" pitchFamily="34" charset="0"/>
                <a:ea typeface="方正小标宋简体" panose="02000000000000000000" pitchFamily="65" charset="-122"/>
              </a:rPr>
              <a:t>二、实物档案的整理</a:t>
            </a:r>
            <a:endParaRPr lang="zh-CN" altLang="en-US" sz="4800" dirty="0" smtClean="0">
              <a:latin typeface="Verdana" panose="020B0604030504040204" pitchFamily="34" charset="0"/>
              <a:ea typeface="方正小标宋简体" panose="02000000000000000000" pitchFamily="65" charset="-122"/>
            </a:endParaRPr>
          </a:p>
          <a:p>
            <a:pPr algn="ctr"/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true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B74F8-AFFC-40F9-8EA0-48AD48F80AAF}" type="slidenum">
              <a:rPr lang="zh-CN" altLang="en-US">
                <a:ea typeface="宋体" pitchFamily="2" charset="-122"/>
              </a:rPr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34" name="TextBox 33"/>
          <p:cNvSpPr txBox="true"/>
          <p:nvPr/>
        </p:nvSpPr>
        <p:spPr>
          <a:xfrm>
            <a:off x="5000628" y="571480"/>
            <a:ext cx="45481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二、实物档案的整理</a:t>
            </a:r>
            <a:endParaRPr lang="zh-CN" altLang="en-US" sz="2800" dirty="0"/>
          </a:p>
        </p:txBody>
      </p:sp>
      <p:sp>
        <p:nvSpPr>
          <p:cNvPr id="3" name="文本框 2"/>
          <p:cNvSpPr txBox="true"/>
          <p:nvPr/>
        </p:nvSpPr>
        <p:spPr>
          <a:xfrm>
            <a:off x="414655" y="1628775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/>
              <a:t>（一）分类</a:t>
            </a:r>
            <a:endParaRPr lang="zh-CN" altLang="en-US" sz="4000"/>
          </a:p>
        </p:txBody>
      </p:sp>
      <p:sp>
        <p:nvSpPr>
          <p:cNvPr id="5" name="文本框 4"/>
          <p:cNvSpPr txBox="true"/>
          <p:nvPr/>
        </p:nvSpPr>
        <p:spPr>
          <a:xfrm>
            <a:off x="687070" y="2564130"/>
            <a:ext cx="788479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、一般情况：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实物档案数量适中的单位可分为奖品类（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SWj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）、印章类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(SWy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、字画类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(SWz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、 赠品类（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SWp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）、其他类</a:t>
            </a:r>
            <a:r>
              <a:rPr lang="en-US" altLang="zh-CN" sz="2800" err="1">
                <a:solidFill>
                  <a:schemeClr val="tx1"/>
                </a:solidFill>
                <a:latin typeface="宋体" pitchFamily="2" charset="-122"/>
                <a:sym typeface="+mn-ea"/>
              </a:rPr>
              <a:t>(SWq</a:t>
            </a: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),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sym typeface="+mn-ea"/>
              </a:rPr>
              <a:t>不设置二级类目。</a:t>
            </a:r>
            <a:endParaRPr lang="zh-CN" altLang="en-US" sz="2800" dirty="0">
              <a:solidFill>
                <a:schemeClr val="tx1"/>
              </a:solidFill>
              <a:latin typeface="宋体" pitchFamily="2" charset="-122"/>
              <a:sym typeface="+mn-ea"/>
            </a:endParaRPr>
          </a:p>
        </p:txBody>
      </p:sp>
      <p:sp>
        <p:nvSpPr>
          <p:cNvPr id="12291" name="圆角矩形标注 155652"/>
          <p:cNvSpPr/>
          <p:nvPr/>
        </p:nvSpPr>
        <p:spPr>
          <a:xfrm>
            <a:off x="6553200" y="1248410"/>
            <a:ext cx="1676400" cy="1600200"/>
          </a:xfrm>
          <a:prstGeom prst="wedgeRoundRectCallout">
            <a:avLst>
              <a:gd name="adj1" fmla="val 32954"/>
              <a:gd name="adj2" fmla="val 118653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 Black" panose="020B0A04020102020204" pitchFamily="34" charset="0"/>
                <a:ea typeface="宋体" pitchFamily="2" charset="-122"/>
              </a:rPr>
              <a:t>字画、赠品数量较少的单位可不单设“字画”、“赠品”类，归入“其他类”</a:t>
            </a:r>
            <a:endParaRPr lang="zh-CN" altLang="en-US" sz="1600" dirty="0">
              <a:solidFill>
                <a:schemeClr val="bg1"/>
              </a:solidFill>
              <a:latin typeface="Arial Black" panose="020B0A04020102020204" pitchFamily="34" charset="0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561465" y="5068570"/>
            <a:ext cx="6266815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457200" y="2229485"/>
            <a:ext cx="8229600" cy="3197225"/>
          </a:xfrm>
        </p:spPr>
        <p:txBody>
          <a:bodyPr>
            <a:normAutofit lnSpcReduction="20000"/>
          </a:bodyPr>
          <a:lstStyle/>
          <a:p>
            <a:pPr>
              <a:buNone/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2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、特殊情况：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>
              <a:buNone/>
            </a:pPr>
            <a:br>
              <a:rPr lang="zh-CN" altLang="en-US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</a:br>
            <a:br>
              <a:rPr lang="zh-CN" altLang="en-US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</a:br>
            <a:r>
              <a:rPr lang="zh-CN" altLang="en-US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  <a:t>   </a:t>
            </a:r>
            <a:r>
              <a:rPr lang="en-US" altLang="zh-CN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  <a:t> </a:t>
            </a:r>
            <a:r>
              <a:rPr lang="en-US" altLang="zh-CN" sz="2800" dirty="0">
                <a:solidFill>
                  <a:schemeClr val="hlink"/>
                </a:solidFill>
                <a:latin typeface="宋体" pitchFamily="2" charset="-122"/>
                <a:sym typeface="+mn-ea"/>
              </a:rPr>
              <a:t> </a:t>
            </a:r>
            <a:r>
              <a:rPr lang="zh-CN" altLang="en-US" sz="2800" dirty="0">
                <a:latin typeface="宋体" pitchFamily="2" charset="-122"/>
                <a:sym typeface="+mn-ea"/>
              </a:rPr>
              <a:t>若奖品类实物数量较多，可设置二级类目，即按物品类型分为奖状、奖牌、锦旗等。</a:t>
            </a: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endParaRPr lang="zh-CN" altLang="en-US" sz="2800" dirty="0">
              <a:latin typeface="宋体" pitchFamily="2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latin typeface="宋体" pitchFamily="2" charset="-122"/>
                <a:sym typeface="+mn-ea"/>
              </a:rPr>
              <a:t>      </a:t>
            </a:r>
            <a:r>
              <a:rPr lang="en-US" altLang="zh-CN" sz="2800" dirty="0">
                <a:latin typeface="宋体" pitchFamily="2" charset="-122"/>
                <a:sym typeface="+mn-ea"/>
              </a:rPr>
              <a:t>     </a:t>
            </a:r>
            <a:r>
              <a:rPr lang="zh-CN" altLang="en-US" sz="2800" dirty="0">
                <a:latin typeface="宋体" pitchFamily="2" charset="-122"/>
                <a:sym typeface="+mn-ea"/>
              </a:rPr>
              <a:t>印章、字画数量不多可不必再分类，多的可按其制成材料、内容细分。</a:t>
            </a:r>
            <a:endParaRPr lang="zh-CN" altLang="en-US" sz="2800" dirty="0">
              <a:latin typeface="宋体" pitchFamily="2" charset="-122"/>
            </a:endParaRPr>
          </a:p>
          <a:p>
            <a:pPr>
              <a:buNone/>
            </a:pPr>
            <a:endParaRPr lang="zh-CN" altLang="en-US" dirty="0" smtClean="0">
              <a:ea typeface="方正小标宋简体" panose="02000000000000000000" pitchFamily="65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二、实物档案的整理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628650" y="3176905"/>
            <a:ext cx="7966710" cy="3303270"/>
          </a:xfrm>
        </p:spPr>
        <p:txBody>
          <a:bodyPr/>
          <a:lstStyle/>
          <a:p>
            <a:pPr>
              <a:buNone/>
            </a:pPr>
            <a:r>
              <a:rPr lang="en-US" altLang="zh-CN" sz="2800" dirty="0">
                <a:solidFill>
                  <a:schemeClr val="tx2"/>
                </a:solidFill>
                <a:sym typeface="+mn-ea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奖品、印章、字画、赠品等实物以件为单位整理，一件实物作为一个保管单位。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337" name="标题 158726"/>
          <p:cNvSpPr>
            <a:spLocks noGrp="true"/>
          </p:cNvSpPr>
          <p:nvPr/>
        </p:nvSpPr>
        <p:spPr>
          <a:xfrm>
            <a:off x="398145" y="133731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1"/>
                </a:solidFill>
                <a:latin typeface="+mn-ea"/>
                <a:ea typeface="+mn-ea"/>
              </a:rPr>
              <a:t>（二）划分保管单位</a:t>
            </a:r>
            <a:endParaRPr lang="zh-CN" altLang="en-US" sz="4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2385</Words>
  <Application>WPS 演示</Application>
  <PresentationFormat>全屏显示(4:3)</PresentationFormat>
  <Paragraphs>191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隶书</vt:lpstr>
      <vt:lpstr>Times New Roman</vt:lpstr>
      <vt:lpstr>方正小标宋简体</vt:lpstr>
      <vt:lpstr>方正隶书_GBK</vt:lpstr>
      <vt:lpstr>黑体</vt:lpstr>
      <vt:lpstr>方正黑体_GBK</vt:lpstr>
      <vt:lpstr>Verdana</vt:lpstr>
      <vt:lpstr>楷体_GB2312</vt:lpstr>
      <vt:lpstr>Arial Black</vt:lpstr>
      <vt:lpstr>Calibri</vt:lpstr>
      <vt:lpstr>DejaVu Sans</vt:lpstr>
      <vt:lpstr>方正书宋_GBK</vt:lpstr>
      <vt:lpstr>微软雅黑</vt:lpstr>
      <vt:lpstr>宋体</vt:lpstr>
      <vt:lpstr>Arial Unicode MS</vt:lpstr>
      <vt:lpstr>Office 主题</vt:lpstr>
      <vt:lpstr>实 物 档  案 </vt:lpstr>
      <vt:lpstr>                                实物档案</vt:lpstr>
      <vt:lpstr>                          一、实物档案的收集 </vt:lpstr>
      <vt:lpstr>PowerPoint 演示文稿</vt:lpstr>
      <vt:lpstr>PowerPoint 演示文稿</vt:lpstr>
      <vt:lpstr>                            二、实物档案的整理</vt:lpstr>
      <vt:lpstr>PowerPoint 演示文稿</vt:lpstr>
      <vt:lpstr>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  <vt:lpstr>                           二、实物档案的整理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杜刚</dc:creator>
  <cp:lastModifiedBy>greatwall</cp:lastModifiedBy>
  <cp:revision>301</cp:revision>
  <dcterms:created xsi:type="dcterms:W3CDTF">2022-02-17T01:33:57Z</dcterms:created>
  <dcterms:modified xsi:type="dcterms:W3CDTF">2022-02-17T01:33:57Z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2052-11.8.2.10195</vt:lpwstr>
  </property>
</Properties>
</file>