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sldIdLst>
    <p:sldId id="294" r:id="rId2"/>
    <p:sldId id="266" r:id="rId3"/>
    <p:sldId id="295" r:id="rId4"/>
    <p:sldId id="1769" r:id="rId5"/>
    <p:sldId id="1788" r:id="rId6"/>
    <p:sldId id="376" r:id="rId7"/>
    <p:sldId id="1787" r:id="rId8"/>
    <p:sldId id="359" r:id="rId9"/>
    <p:sldId id="1772" r:id="rId10"/>
    <p:sldId id="350" r:id="rId11"/>
    <p:sldId id="1789" r:id="rId12"/>
    <p:sldId id="1790" r:id="rId13"/>
    <p:sldId id="1948" r:id="rId14"/>
    <p:sldId id="1998" r:id="rId15"/>
    <p:sldId id="1999" r:id="rId16"/>
    <p:sldId id="353" r:id="rId17"/>
    <p:sldId id="1954" r:id="rId18"/>
    <p:sldId id="2003" r:id="rId19"/>
    <p:sldId id="323" r:id="rId20"/>
    <p:sldId id="2007" r:id="rId21"/>
    <p:sldId id="2008" r:id="rId22"/>
    <p:sldId id="2004" r:id="rId23"/>
    <p:sldId id="346" r:id="rId24"/>
    <p:sldId id="2010" r:id="rId25"/>
    <p:sldId id="2011" r:id="rId26"/>
    <p:sldId id="2012" r:id="rId27"/>
    <p:sldId id="2009" r:id="rId28"/>
    <p:sldId id="2013" r:id="rId29"/>
    <p:sldId id="2014" r:id="rId30"/>
    <p:sldId id="2015" r:id="rId31"/>
    <p:sldId id="2016" r:id="rId32"/>
    <p:sldId id="2017" r:id="rId33"/>
    <p:sldId id="2048" r:id="rId34"/>
    <p:sldId id="2019" r:id="rId35"/>
    <p:sldId id="361" r:id="rId36"/>
    <p:sldId id="2021" r:id="rId37"/>
    <p:sldId id="2022" r:id="rId38"/>
    <p:sldId id="2023" r:id="rId39"/>
    <p:sldId id="2024" r:id="rId40"/>
    <p:sldId id="2025" r:id="rId41"/>
    <p:sldId id="2026" r:id="rId42"/>
    <p:sldId id="2045" r:id="rId43"/>
    <p:sldId id="2028" r:id="rId44"/>
    <p:sldId id="2020" r:id="rId45"/>
    <p:sldId id="2029" r:id="rId46"/>
    <p:sldId id="2030" r:id="rId47"/>
    <p:sldId id="2031" r:id="rId48"/>
    <p:sldId id="2032" r:id="rId49"/>
    <p:sldId id="2033" r:id="rId50"/>
    <p:sldId id="2034" r:id="rId51"/>
    <p:sldId id="2036" r:id="rId52"/>
    <p:sldId id="2035" r:id="rId53"/>
    <p:sldId id="2018" r:id="rId54"/>
    <p:sldId id="2038" r:id="rId55"/>
    <p:sldId id="356" r:id="rId56"/>
    <p:sldId id="352" r:id="rId57"/>
    <p:sldId id="375" r:id="rId58"/>
    <p:sldId id="2039" r:id="rId59"/>
    <p:sldId id="2040" r:id="rId60"/>
    <p:sldId id="2041" r:id="rId61"/>
    <p:sldId id="2042" r:id="rId62"/>
    <p:sldId id="2043" r:id="rId63"/>
    <p:sldId id="2044" r:id="rId64"/>
    <p:sldId id="2046" r:id="rId65"/>
    <p:sldId id="2047" r:id="rId66"/>
    <p:sldId id="321" r:id="rId67"/>
  </p:sldIdLst>
  <p:sldSz cx="12190413" cy="6859588"/>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涛 彭" initials="涛" lastIdx="1" clrIdx="0">
    <p:extLst>
      <p:ext uri="{19B8F6BF-5375-455C-9EA6-DF929625EA0E}">
        <p15:presenceInfo xmlns:p15="http://schemas.microsoft.com/office/powerpoint/2012/main" userId="74264d7f189798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4AF"/>
    <a:srgbClr val="0170C1"/>
    <a:srgbClr val="FE6400"/>
    <a:srgbClr val="EB5345"/>
    <a:srgbClr val="18D2A6"/>
    <a:srgbClr val="1983B7"/>
    <a:srgbClr val="03A6AF"/>
    <a:srgbClr val="14B28B"/>
    <a:srgbClr val="01ACBE"/>
    <a:srgbClr val="EB5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3" autoAdjust="0"/>
    <p:restoredTop sz="94660"/>
  </p:normalViewPr>
  <p:slideViewPr>
    <p:cSldViewPr snapToGrid="0" showGuides="1">
      <p:cViewPr varScale="1">
        <p:scale>
          <a:sx n="103" d="100"/>
          <a:sy n="103" d="100"/>
        </p:scale>
        <p:origin x="936" y="114"/>
      </p:cViewPr>
      <p:guideLst>
        <p:guide orient="horz" pos="2161"/>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2023/7/20 Thursday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5CE44EA-33D9-406B-AA52-45755D8D5CBE}" type="slidenum">
              <a:rPr kumimoji="1" lang="ja-JP" altLang="en-US" smtClean="0"/>
              <a:pPr/>
              <a:t>13</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5CE44EA-33D9-406B-AA52-45755D8D5CBE}" type="slidenum">
              <a:rPr kumimoji="1" lang="ja-JP" altLang="en-US" smtClean="0"/>
              <a:pPr/>
              <a:t>14</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89225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湖北省政务服务社会保险网上办事大厅系统主要分</a:t>
            </a:r>
            <a:r>
              <a:rPr lang="en-US" altLang="zh-CN" dirty="0"/>
              <a:t>8</a:t>
            </a:r>
            <a:r>
              <a:rPr lang="zh-CN" altLang="en-US" dirty="0"/>
              <a:t>个业务模块和</a:t>
            </a:r>
            <a:r>
              <a:rPr lang="en-US" altLang="zh-CN" dirty="0"/>
              <a:t>1</a:t>
            </a:r>
            <a:r>
              <a:rPr lang="zh-CN" altLang="en-US" dirty="0"/>
              <a:t>个查询模块： </a:t>
            </a:r>
          </a:p>
          <a:p>
            <a:r>
              <a:rPr lang="en-US" altLang="zh-CN" dirty="0"/>
              <a:t>1.</a:t>
            </a:r>
            <a:r>
              <a:rPr lang="zh-CN" altLang="en-US" dirty="0"/>
              <a:t>社会保险登记：该模块可办理单位社会保险登记、工程建设项目参保登记、职工参保登记、参保单位注销等业务；</a:t>
            </a:r>
          </a:p>
          <a:p>
            <a:r>
              <a:rPr lang="en-US" altLang="zh-CN" dirty="0"/>
              <a:t>2.</a:t>
            </a:r>
            <a:r>
              <a:rPr lang="zh-CN" altLang="en-US" dirty="0"/>
              <a:t>社会保险参保信息维护：该模块可办理个人基本信息变更、单位（项目）基本信息变更、养老待遇发放账户变更等业务；</a:t>
            </a:r>
          </a:p>
        </p:txBody>
      </p:sp>
      <p:sp>
        <p:nvSpPr>
          <p:cNvPr id="4" name="灯片编号占位符 3"/>
          <p:cNvSpPr>
            <a:spLocks noGrp="1"/>
          </p:cNvSpPr>
          <p:nvPr>
            <p:ph type="sldNum" sz="quarter" idx="10"/>
          </p:nvPr>
        </p:nvSpPr>
        <p:spPr/>
        <p:txBody>
          <a:bodyPr/>
          <a:lstStyle/>
          <a:p>
            <a:fld id="{B5CE44EA-33D9-406B-AA52-45755D8D5CBE}" type="slidenum">
              <a:rPr kumimoji="1" lang="ja-JP" altLang="en-US" smtClean="0"/>
              <a:pPr/>
              <a:t>17</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05245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700895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5CE44EA-33D9-406B-AA52-45755D8D5CBE}" type="slidenum">
              <a:rPr kumimoji="1" lang="ja-JP" altLang="en-US" smtClean="0"/>
              <a:pPr/>
              <a:t>26</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77097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245607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304650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3604146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026636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3235619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3753709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4122789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37961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3230960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51211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321122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42</a:t>
            </a:fld>
            <a:endParaRPr lang="zh-CN" altLang="en-US"/>
          </a:p>
        </p:txBody>
      </p:sp>
    </p:spTree>
    <p:extLst>
      <p:ext uri="{BB962C8B-B14F-4D97-AF65-F5344CB8AC3E}">
        <p14:creationId xmlns:p14="http://schemas.microsoft.com/office/powerpoint/2010/main" val="626790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3251917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2082284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2693514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2201337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291681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751047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49</a:t>
            </a:fld>
            <a:endParaRPr lang="zh-CN" altLang="en-US"/>
          </a:p>
        </p:txBody>
      </p:sp>
    </p:spTree>
    <p:extLst>
      <p:ext uri="{BB962C8B-B14F-4D97-AF65-F5344CB8AC3E}">
        <p14:creationId xmlns:p14="http://schemas.microsoft.com/office/powerpoint/2010/main" val="1181989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1448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656555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3872848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3007705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115637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54</a:t>
            </a:fld>
            <a:endParaRPr lang="zh-CN" altLang="en-US"/>
          </a:p>
        </p:txBody>
      </p:sp>
    </p:spTree>
    <p:extLst>
      <p:ext uri="{BB962C8B-B14F-4D97-AF65-F5344CB8AC3E}">
        <p14:creationId xmlns:p14="http://schemas.microsoft.com/office/powerpoint/2010/main" val="862112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55</a:t>
            </a:fld>
            <a:endParaRPr lang="zh-CN" altLang="en-US"/>
          </a:p>
        </p:txBody>
      </p:sp>
    </p:spTree>
    <p:extLst>
      <p:ext uri="{BB962C8B-B14F-4D97-AF65-F5344CB8AC3E}">
        <p14:creationId xmlns:p14="http://schemas.microsoft.com/office/powerpoint/2010/main" val="258716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56</a:t>
            </a:fld>
            <a:endParaRPr lang="zh-CN" altLang="en-US"/>
          </a:p>
        </p:txBody>
      </p:sp>
    </p:spTree>
    <p:extLst>
      <p:ext uri="{BB962C8B-B14F-4D97-AF65-F5344CB8AC3E}">
        <p14:creationId xmlns:p14="http://schemas.microsoft.com/office/powerpoint/2010/main" val="3521815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57</a:t>
            </a:fld>
            <a:endParaRPr lang="zh-CN" altLang="en-US"/>
          </a:p>
        </p:txBody>
      </p:sp>
    </p:spTree>
    <p:extLst>
      <p:ext uri="{BB962C8B-B14F-4D97-AF65-F5344CB8AC3E}">
        <p14:creationId xmlns:p14="http://schemas.microsoft.com/office/powerpoint/2010/main" val="16604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58</a:t>
            </a:fld>
            <a:endParaRPr lang="zh-CN" altLang="en-US"/>
          </a:p>
        </p:txBody>
      </p:sp>
    </p:spTree>
    <p:extLst>
      <p:ext uri="{BB962C8B-B14F-4D97-AF65-F5344CB8AC3E}">
        <p14:creationId xmlns:p14="http://schemas.microsoft.com/office/powerpoint/2010/main" val="3772135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59</a:t>
            </a:fld>
            <a:endParaRPr lang="zh-CN" altLang="en-US"/>
          </a:p>
        </p:txBody>
      </p:sp>
    </p:spTree>
    <p:extLst>
      <p:ext uri="{BB962C8B-B14F-4D97-AF65-F5344CB8AC3E}">
        <p14:creationId xmlns:p14="http://schemas.microsoft.com/office/powerpoint/2010/main" val="908428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60</a:t>
            </a:fld>
            <a:endParaRPr lang="zh-CN" altLang="en-US"/>
          </a:p>
        </p:txBody>
      </p:sp>
    </p:spTree>
    <p:extLst>
      <p:ext uri="{BB962C8B-B14F-4D97-AF65-F5344CB8AC3E}">
        <p14:creationId xmlns:p14="http://schemas.microsoft.com/office/powerpoint/2010/main" val="412912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5CE44EA-33D9-406B-AA52-45755D8D5CBE}" type="slidenum">
              <a:rPr kumimoji="1" lang="ja-JP" altLang="en-US" smtClean="0"/>
              <a:t>7</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61</a:t>
            </a:fld>
            <a:endParaRPr lang="zh-CN" altLang="en-US"/>
          </a:p>
        </p:txBody>
      </p:sp>
    </p:spTree>
    <p:extLst>
      <p:ext uri="{BB962C8B-B14F-4D97-AF65-F5344CB8AC3E}">
        <p14:creationId xmlns:p14="http://schemas.microsoft.com/office/powerpoint/2010/main" val="1870537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62</a:t>
            </a:fld>
            <a:endParaRPr lang="zh-CN" altLang="en-US"/>
          </a:p>
        </p:txBody>
      </p:sp>
    </p:spTree>
    <p:extLst>
      <p:ext uri="{BB962C8B-B14F-4D97-AF65-F5344CB8AC3E}">
        <p14:creationId xmlns:p14="http://schemas.microsoft.com/office/powerpoint/2010/main" val="2652786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63</a:t>
            </a:fld>
            <a:endParaRPr lang="zh-CN" altLang="en-US"/>
          </a:p>
        </p:txBody>
      </p:sp>
    </p:spTree>
    <p:extLst>
      <p:ext uri="{BB962C8B-B14F-4D97-AF65-F5344CB8AC3E}">
        <p14:creationId xmlns:p14="http://schemas.microsoft.com/office/powerpoint/2010/main" val="3899932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64</a:t>
            </a:fld>
            <a:endParaRPr lang="zh-CN" altLang="en-US"/>
          </a:p>
        </p:txBody>
      </p:sp>
    </p:spTree>
    <p:extLst>
      <p:ext uri="{BB962C8B-B14F-4D97-AF65-F5344CB8AC3E}">
        <p14:creationId xmlns:p14="http://schemas.microsoft.com/office/powerpoint/2010/main" val="2232086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65</a:t>
            </a:fld>
            <a:endParaRPr lang="zh-CN" altLang="en-US"/>
          </a:p>
        </p:txBody>
      </p:sp>
    </p:spTree>
    <p:extLst>
      <p:ext uri="{BB962C8B-B14F-4D97-AF65-F5344CB8AC3E}">
        <p14:creationId xmlns:p14="http://schemas.microsoft.com/office/powerpoint/2010/main" val="355566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08504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92022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10527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b="1"/>
            </a:lvl1pPr>
          </a:lstStyle>
          <a:p>
            <a:pPr algn="l"/>
            <a:r>
              <a:rPr lang="zh-CN" altLang="zh-CN" dirty="0">
                <a:solidFill>
                  <a:srgbClr val="18D2A6"/>
                </a:solidFill>
                <a:latin typeface="微软雅黑" panose="020B0503020204020204" pitchFamily="34" charset="-122"/>
                <a:ea typeface="微软雅黑" panose="020B0503020204020204" pitchFamily="34" charset="-122"/>
                <a:sym typeface="+mn-ea"/>
              </a:rPr>
              <a:t>宜昌市惠企惠民人社政策专题培训 </a:t>
            </a:r>
            <a:endParaRPr lang="zh-CN" altLang="en-US"/>
          </a:p>
        </p:txBody>
      </p:sp>
      <p:pic>
        <p:nvPicPr>
          <p:cNvPr id="8" name="图片 7" descr="logo图标（人社）"/>
          <p:cNvPicPr>
            <a:picLocks noChangeAspect="1"/>
          </p:cNvPicPr>
          <p:nvPr userDrawn="1"/>
        </p:nvPicPr>
        <p:blipFill>
          <a:blip r:embed="rId2"/>
          <a:stretch>
            <a:fillRect/>
          </a:stretch>
        </p:blipFill>
        <p:spPr>
          <a:xfrm>
            <a:off x="11050270" y="6402070"/>
            <a:ext cx="246380" cy="2463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p:spPr>
        <p:txBody>
          <a:bodyPr/>
          <a:lstStyle/>
          <a:p>
            <a:r>
              <a:rPr lang="zh-CN" altLang="zh-CN" b="1" dirty="0">
                <a:solidFill>
                  <a:srgbClr val="18D2A6"/>
                </a:solidFill>
                <a:latin typeface="微软雅黑" panose="020B0503020204020204" pitchFamily="34" charset="-122"/>
                <a:ea typeface="微软雅黑" panose="020B0503020204020204" pitchFamily="34" charset="-122"/>
                <a:sym typeface="+mn-ea"/>
              </a:rPr>
              <a:t>宜昌市惠企惠民人社政策专题培训 </a:t>
            </a:r>
            <a:fld id="{3D3EE65E-57D2-4566-898C-4F2076833F8D}" type="slidenum">
              <a:rPr lang="zh-CN" altLang="en-US" b="1" dirty="0" smtClean="0">
                <a:solidFill>
                  <a:srgbClr val="18D2A6"/>
                </a:solidFill>
                <a:latin typeface="微软雅黑" panose="020B0503020204020204" pitchFamily="34" charset="-122"/>
                <a:ea typeface="微软雅黑" panose="020B0503020204020204" pitchFamily="34" charset="-122"/>
                <a:sym typeface="+mn-ea"/>
              </a:rPr>
              <a:t>‹#›</a:t>
            </a:fld>
            <a:endParaRPr lang="zh-CN" altLang="en-US"/>
          </a:p>
        </p:txBody>
      </p:sp>
      <p:pic>
        <p:nvPicPr>
          <p:cNvPr id="8" name="图片 7" descr="logo图标（人社）"/>
          <p:cNvPicPr>
            <a:picLocks noChangeAspect="1"/>
          </p:cNvPicPr>
          <p:nvPr userDrawn="1"/>
        </p:nvPicPr>
        <p:blipFill>
          <a:blip r:embed="rId2"/>
          <a:stretch>
            <a:fillRect/>
          </a:stretch>
        </p:blipFill>
        <p:spPr>
          <a:xfrm>
            <a:off x="11050270" y="6402070"/>
            <a:ext cx="246380" cy="2463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Bulle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円/楕円 4"/>
          <p:cNvSpPr/>
          <p:nvPr userDrawn="1"/>
        </p:nvSpPr>
        <p:spPr>
          <a:xfrm>
            <a:off x="1875436" y="1591333"/>
            <a:ext cx="219303" cy="219731"/>
          </a:xfrm>
          <a:prstGeom prst="rect">
            <a:avLst/>
          </a:prstGeom>
          <a:solidFill>
            <a:schemeClr val="accent1"/>
          </a:solidFill>
          <a:ln w="57150">
            <a:solidFill>
              <a:schemeClr val="bg1"/>
            </a:solidFill>
          </a:ln>
          <a:effectLst>
            <a:outerShdw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 name="円/楕円 4"/>
          <p:cNvSpPr/>
          <p:nvPr userDrawn="1"/>
        </p:nvSpPr>
        <p:spPr>
          <a:xfrm>
            <a:off x="1875436" y="3090445"/>
            <a:ext cx="219303" cy="219731"/>
          </a:xfrm>
          <a:prstGeom prst="rect">
            <a:avLst/>
          </a:prstGeom>
          <a:solidFill>
            <a:schemeClr val="accent2"/>
          </a:solidFill>
          <a:ln w="57150">
            <a:solidFill>
              <a:schemeClr val="bg1"/>
            </a:solidFill>
          </a:ln>
          <a:effectLst>
            <a:outerShdw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7" name="テキスト プレースホルダー 12"/>
          <p:cNvSpPr>
            <a:spLocks noGrp="1"/>
          </p:cNvSpPr>
          <p:nvPr>
            <p:ph type="body" sz="quarter" idx="13" hasCustomPrompt="1"/>
          </p:nvPr>
        </p:nvSpPr>
        <p:spPr>
          <a:xfrm>
            <a:off x="2200278" y="1497678"/>
            <a:ext cx="7958400" cy="817513"/>
          </a:xfrm>
        </p:spPr>
        <p:txBody>
          <a:bodyPr anchor="t">
            <a:noAutofit/>
          </a:bodyPr>
          <a:lstStyle>
            <a:lvl1pPr>
              <a:lnSpc>
                <a:spcPct val="130000"/>
              </a:lnSpc>
              <a:spcBef>
                <a:spcPts val="0"/>
              </a:spcBef>
              <a:defRPr sz="1600" baseline="0">
                <a:solidFill>
                  <a:schemeClr val="tx2"/>
                </a:solidFill>
                <a:latin typeface="+mn-lt"/>
              </a:defRPr>
            </a:lvl1pPr>
          </a:lstStyle>
          <a:p>
            <a:pPr lvl="0"/>
            <a:r>
              <a:rPr kumimoji="1" lang="en-US" altLang="ja-JP" dirty="0"/>
              <a:t>Text goes here</a:t>
            </a:r>
            <a:endParaRPr kumimoji="1" lang="ja-JP" altLang="en-US" dirty="0"/>
          </a:p>
        </p:txBody>
      </p:sp>
      <p:sp>
        <p:nvSpPr>
          <p:cNvPr id="8" name="テキスト プレースホルダー 12"/>
          <p:cNvSpPr>
            <a:spLocks noGrp="1"/>
          </p:cNvSpPr>
          <p:nvPr>
            <p:ph type="body" sz="quarter" idx="24" hasCustomPrompt="1"/>
          </p:nvPr>
        </p:nvSpPr>
        <p:spPr>
          <a:xfrm>
            <a:off x="2200278" y="2840035"/>
            <a:ext cx="7958400" cy="817513"/>
          </a:xfrm>
        </p:spPr>
        <p:txBody>
          <a:bodyPr anchor="t">
            <a:noAutofit/>
          </a:bodyPr>
          <a:lstStyle>
            <a:lvl1pPr>
              <a:lnSpc>
                <a:spcPct val="130000"/>
              </a:lnSpc>
              <a:spcBef>
                <a:spcPts val="0"/>
              </a:spcBef>
              <a:defRPr sz="1600" baseline="0">
                <a:solidFill>
                  <a:schemeClr val="tx2"/>
                </a:solidFill>
                <a:latin typeface="+mn-lt"/>
              </a:defRPr>
            </a:lvl1pPr>
          </a:lstStyle>
          <a:p>
            <a:pPr lvl="0"/>
            <a:r>
              <a:rPr kumimoji="1" lang="en-US" altLang="ja-JP" dirty="0"/>
              <a:t>Text goes here</a:t>
            </a:r>
            <a:endParaRPr kumimoji="1" lang="ja-JP" altLang="en-US" dirty="0"/>
          </a:p>
        </p:txBody>
      </p:sp>
      <p:sp>
        <p:nvSpPr>
          <p:cNvPr id="9" name="円/楕円 4"/>
          <p:cNvSpPr/>
          <p:nvPr userDrawn="1"/>
        </p:nvSpPr>
        <p:spPr>
          <a:xfrm>
            <a:off x="1875436" y="4690679"/>
            <a:ext cx="219303" cy="219731"/>
          </a:xfrm>
          <a:prstGeom prst="rect">
            <a:avLst/>
          </a:prstGeom>
          <a:solidFill>
            <a:schemeClr val="accent3"/>
          </a:solidFill>
          <a:ln w="57150">
            <a:solidFill>
              <a:schemeClr val="bg1"/>
            </a:solidFill>
          </a:ln>
          <a:effectLst>
            <a:outerShdw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テキスト プレースホルダー 12"/>
          <p:cNvSpPr>
            <a:spLocks noGrp="1"/>
          </p:cNvSpPr>
          <p:nvPr>
            <p:ph type="body" sz="quarter" idx="25" hasCustomPrompt="1"/>
          </p:nvPr>
        </p:nvSpPr>
        <p:spPr>
          <a:xfrm>
            <a:off x="2200278" y="4597019"/>
            <a:ext cx="7958400" cy="817513"/>
          </a:xfrm>
        </p:spPr>
        <p:txBody>
          <a:bodyPr anchor="t">
            <a:noAutofit/>
          </a:bodyPr>
          <a:lstStyle>
            <a:lvl1pPr>
              <a:lnSpc>
                <a:spcPct val="130000"/>
              </a:lnSpc>
              <a:spcBef>
                <a:spcPts val="0"/>
              </a:spcBef>
              <a:defRPr sz="160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881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par>
                          <p:cTn id="14" fill="hold">
                            <p:stCondLst>
                              <p:cond delay="750"/>
                            </p:stCondLst>
                            <p:childTnLst>
                              <p:par>
                                <p:cTn id="15" presetID="49" presetClass="entr" presetSubtype="0" decel="100000" fill="hold" grpId="0" nodeType="after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left)">
                                      <p:cBhvr>
                                        <p:cTn id="23" dur="500"/>
                                        <p:tgtEl>
                                          <p:spTgt spid="8">
                                            <p:txEl>
                                              <p:pRg st="0" end="0"/>
                                            </p:txEl>
                                          </p:spTgt>
                                        </p:tgtEl>
                                      </p:cBhvr>
                                    </p:animEffect>
                                  </p:childTnLst>
                                </p:cTn>
                              </p:par>
                            </p:childTnLst>
                          </p:cTn>
                        </p:par>
                        <p:par>
                          <p:cTn id="24" fill="hold">
                            <p:stCondLst>
                              <p:cond delay="1750"/>
                            </p:stCondLst>
                            <p:childTnLst>
                              <p:par>
                                <p:cTn id="25" presetID="49" presetClass="entr" presetSubtype="0" decel="100000"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p:tmplLst>
          <p:tmpl lvl="1">
            <p:tnLst>
              <p:par>
                <p:cTn presetID="22" presetClass="entr" presetSubtype="8"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p:tmplLst>
          <p:tmpl lvl="1">
            <p:tnLst>
              <p:par>
                <p:cTn presetID="22" presetClass="entr" presetSubtype="8"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bldP spid="10" grpId="0" build="p">
        <p:tmplLst>
          <p:tmpl lvl="1">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ofile 4">
    <p:spTree>
      <p:nvGrpSpPr>
        <p:cNvPr id="1" name=""/>
        <p:cNvGrpSpPr/>
        <p:nvPr/>
      </p:nvGrpSpPr>
      <p:grpSpPr>
        <a:xfrm>
          <a:off x="0" y="0"/>
          <a:ext cx="0" cy="0"/>
          <a:chOff x="0" y="0"/>
          <a:chExt cx="0" cy="0"/>
        </a:xfrm>
      </p:grpSpPr>
      <p:sp>
        <p:nvSpPr>
          <p:cNvPr id="16" name="図プレースホルダー 15"/>
          <p:cNvSpPr>
            <a:spLocks noGrp="1"/>
          </p:cNvSpPr>
          <p:nvPr>
            <p:ph type="pic" sz="quarter" idx="36" hasCustomPrompt="1"/>
          </p:nvPr>
        </p:nvSpPr>
        <p:spPr>
          <a:xfrm>
            <a:off x="0" y="-529"/>
            <a:ext cx="12190174" cy="4726294"/>
          </a:xfrm>
          <a:custGeom>
            <a:avLst/>
            <a:gdLst>
              <a:gd name="connsiteX0" fmla="*/ 0 w 18287642"/>
              <a:gd name="connsiteY0" fmla="*/ 6438707 h 7086707"/>
              <a:gd name="connsiteX1" fmla="*/ 648000 w 18287642"/>
              <a:gd name="connsiteY1" fmla="*/ 6438707 h 7086707"/>
              <a:gd name="connsiteX2" fmla="*/ 648000 w 18287642"/>
              <a:gd name="connsiteY2" fmla="*/ 7086707 h 7086707"/>
              <a:gd name="connsiteX3" fmla="*/ 0 w 18287642"/>
              <a:gd name="connsiteY3" fmla="*/ 7086707 h 7086707"/>
              <a:gd name="connsiteX4" fmla="*/ 648000 w 18287642"/>
              <a:gd name="connsiteY4" fmla="*/ 5790707 h 7086707"/>
              <a:gd name="connsiteX5" fmla="*/ 1296000 w 18287642"/>
              <a:gd name="connsiteY5" fmla="*/ 5790707 h 7086707"/>
              <a:gd name="connsiteX6" fmla="*/ 1296000 w 18287642"/>
              <a:gd name="connsiteY6" fmla="*/ 6438707 h 7086707"/>
              <a:gd name="connsiteX7" fmla="*/ 648000 w 18287642"/>
              <a:gd name="connsiteY7" fmla="*/ 6438707 h 7086707"/>
              <a:gd name="connsiteX8" fmla="*/ 0 w 18287642"/>
              <a:gd name="connsiteY8" fmla="*/ 0 h 7086707"/>
              <a:gd name="connsiteX9" fmla="*/ 18287642 w 18287642"/>
              <a:gd name="connsiteY9" fmla="*/ 0 h 7086707"/>
              <a:gd name="connsiteX10" fmla="*/ 18287642 w 18287642"/>
              <a:gd name="connsiteY10" fmla="*/ 5142707 h 7086707"/>
              <a:gd name="connsiteX11" fmla="*/ 1944000 w 18287642"/>
              <a:gd name="connsiteY11" fmla="*/ 5142707 h 7086707"/>
              <a:gd name="connsiteX12" fmla="*/ 1944000 w 18287642"/>
              <a:gd name="connsiteY12" fmla="*/ 5790707 h 7086707"/>
              <a:gd name="connsiteX13" fmla="*/ 1296000 w 18287642"/>
              <a:gd name="connsiteY13" fmla="*/ 5790707 h 7086707"/>
              <a:gd name="connsiteX14" fmla="*/ 1296000 w 18287642"/>
              <a:gd name="connsiteY14" fmla="*/ 5142707 h 7086707"/>
              <a:gd name="connsiteX15" fmla="*/ 648000 w 18287642"/>
              <a:gd name="connsiteY15" fmla="*/ 5142707 h 7086707"/>
              <a:gd name="connsiteX16" fmla="*/ 648000 w 18287642"/>
              <a:gd name="connsiteY16" fmla="*/ 5790707 h 7086707"/>
              <a:gd name="connsiteX17" fmla="*/ 0 w 18287642"/>
              <a:gd name="connsiteY17" fmla="*/ 5790707 h 7086707"/>
              <a:gd name="connsiteX18" fmla="*/ 0 w 18287642"/>
              <a:gd name="connsiteY18" fmla="*/ 5142707 h 708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7642" h="7086707">
                <a:moveTo>
                  <a:pt x="0" y="6438707"/>
                </a:moveTo>
                <a:lnTo>
                  <a:pt x="648000" y="6438707"/>
                </a:lnTo>
                <a:lnTo>
                  <a:pt x="648000" y="7086707"/>
                </a:lnTo>
                <a:lnTo>
                  <a:pt x="0" y="7086707"/>
                </a:lnTo>
                <a:close/>
                <a:moveTo>
                  <a:pt x="648000" y="5790707"/>
                </a:moveTo>
                <a:lnTo>
                  <a:pt x="1296000" y="5790707"/>
                </a:lnTo>
                <a:lnTo>
                  <a:pt x="1296000" y="6438707"/>
                </a:lnTo>
                <a:lnTo>
                  <a:pt x="648000" y="6438707"/>
                </a:lnTo>
                <a:close/>
                <a:moveTo>
                  <a:pt x="0" y="0"/>
                </a:moveTo>
                <a:lnTo>
                  <a:pt x="18287642" y="0"/>
                </a:lnTo>
                <a:lnTo>
                  <a:pt x="18287642" y="5142707"/>
                </a:lnTo>
                <a:lnTo>
                  <a:pt x="1944000" y="5142707"/>
                </a:lnTo>
                <a:lnTo>
                  <a:pt x="1944000" y="5790707"/>
                </a:lnTo>
                <a:lnTo>
                  <a:pt x="1296000" y="5790707"/>
                </a:lnTo>
                <a:lnTo>
                  <a:pt x="1296000" y="5142707"/>
                </a:lnTo>
                <a:lnTo>
                  <a:pt x="648000" y="5142707"/>
                </a:lnTo>
                <a:lnTo>
                  <a:pt x="648000" y="5790707"/>
                </a:lnTo>
                <a:lnTo>
                  <a:pt x="0" y="5790707"/>
                </a:lnTo>
                <a:lnTo>
                  <a:pt x="0" y="5142707"/>
                </a:lnTo>
                <a:close/>
              </a:path>
            </a:pathLst>
          </a:custGeom>
        </p:spPr>
        <p:txBody>
          <a:bodyPr wrap="square">
            <a:noAutofit/>
          </a:bodyPr>
          <a:lstStyle>
            <a:lvl1pPr>
              <a:defRPr baseline="0"/>
            </a:lvl1pPr>
          </a:lstStyle>
          <a:p>
            <a:r>
              <a:rPr kumimoji="1" lang="en-US" altLang="ja-JP" dirty="0"/>
              <a:t> </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t>‹#›</a:t>
            </a:fld>
            <a:endParaRPr lang="en-US" dirty="0"/>
          </a:p>
        </p:txBody>
      </p:sp>
      <p:sp>
        <p:nvSpPr>
          <p:cNvPr id="6" name="図プレースホルダー 5"/>
          <p:cNvSpPr>
            <a:spLocks noGrp="1"/>
          </p:cNvSpPr>
          <p:nvPr>
            <p:ph type="pic" sz="quarter" idx="12" hasCustomPrompt="1"/>
          </p:nvPr>
        </p:nvSpPr>
        <p:spPr>
          <a:xfrm>
            <a:off x="908990" y="2"/>
            <a:ext cx="5002393" cy="6859588"/>
          </a:xfrm>
          <a:effectLst>
            <a:outerShdw blurRad="50800" dist="38100" dir="2700000" algn="tl" rotWithShape="0">
              <a:prstClr val="black">
                <a:alpha val="40000"/>
              </a:prstClr>
            </a:outerShdw>
          </a:effectLst>
        </p:spPr>
        <p:txBody>
          <a:bodyPr/>
          <a:lstStyle>
            <a:lvl1pPr>
              <a:defRPr baseline="0"/>
            </a:lvl1pPr>
          </a:lstStyle>
          <a:p>
            <a:r>
              <a:rPr kumimoji="1" lang="en-US" altLang="ja-JP" dirty="0"/>
              <a:t>Insert an image</a:t>
            </a:r>
            <a:endParaRPr kumimoji="1" lang="ja-JP" altLang="en-US" dirty="0"/>
          </a:p>
        </p:txBody>
      </p:sp>
      <p:sp>
        <p:nvSpPr>
          <p:cNvPr id="23" name="テキスト プレースホルダー 12"/>
          <p:cNvSpPr>
            <a:spLocks noGrp="1"/>
          </p:cNvSpPr>
          <p:nvPr>
            <p:ph type="body" sz="quarter" idx="13" hasCustomPrompt="1"/>
          </p:nvPr>
        </p:nvSpPr>
        <p:spPr>
          <a:xfrm>
            <a:off x="6040048" y="2082576"/>
            <a:ext cx="5444096" cy="813113"/>
          </a:xfrm>
        </p:spPr>
        <p:txBody>
          <a:bodyPr anchor="b">
            <a:noAutofit/>
          </a:bodyPr>
          <a:lstStyle>
            <a:lvl1pPr algn="l">
              <a:lnSpc>
                <a:spcPct val="100000"/>
              </a:lnSpc>
              <a:spcBef>
                <a:spcPts val="0"/>
              </a:spcBef>
              <a:defRPr sz="3600" baseline="0">
                <a:solidFill>
                  <a:schemeClr val="bg1"/>
                </a:solidFill>
                <a:latin typeface="Ubuntu Medium" panose="020B0604030602030204" pitchFamily="34" charset="0"/>
              </a:defRPr>
            </a:lvl1pPr>
          </a:lstStyle>
          <a:p>
            <a:pPr lvl="0"/>
            <a:r>
              <a:rPr kumimoji="1" lang="en-US" altLang="ja-JP" dirty="0"/>
              <a:t>Heading Goes Here</a:t>
            </a:r>
            <a:endParaRPr kumimoji="1" lang="ja-JP" altLang="en-US" dirty="0"/>
          </a:p>
        </p:txBody>
      </p:sp>
      <p:sp>
        <p:nvSpPr>
          <p:cNvPr id="25" name="テキスト プレースホルダー 12"/>
          <p:cNvSpPr>
            <a:spLocks noGrp="1"/>
          </p:cNvSpPr>
          <p:nvPr>
            <p:ph type="body" sz="quarter" idx="14" hasCustomPrompt="1"/>
          </p:nvPr>
        </p:nvSpPr>
        <p:spPr>
          <a:xfrm>
            <a:off x="6040048" y="3566297"/>
            <a:ext cx="5444096" cy="1922221"/>
          </a:xfrm>
        </p:spPr>
        <p:txBody>
          <a:bodyPr>
            <a:normAutofit/>
          </a:bodyPr>
          <a:lstStyle>
            <a:lvl1pPr>
              <a:defRPr sz="1333" baseline="0"/>
            </a:lvl1pPr>
          </a:lstStyle>
          <a:p>
            <a:pPr lvl="0"/>
            <a:r>
              <a:rPr kumimoji="1" lang="en-US" altLang="ja-JP" dirty="0"/>
              <a:t>Text goes here</a:t>
            </a:r>
            <a:endParaRPr kumimoji="1" lang="ja-JP" altLang="en-US" dirty="0"/>
          </a:p>
        </p:txBody>
      </p:sp>
      <p:sp>
        <p:nvSpPr>
          <p:cNvPr id="10" name="テキスト プレースホルダー 12"/>
          <p:cNvSpPr>
            <a:spLocks noGrp="1"/>
          </p:cNvSpPr>
          <p:nvPr>
            <p:ph type="body" sz="quarter" idx="16" hasCustomPrompt="1"/>
          </p:nvPr>
        </p:nvSpPr>
        <p:spPr>
          <a:xfrm>
            <a:off x="6040048" y="2856968"/>
            <a:ext cx="5444096" cy="476294"/>
          </a:xfrm>
        </p:spPr>
        <p:txBody>
          <a:bodyPr anchor="t">
            <a:noAutofit/>
          </a:bodyPr>
          <a:lstStyle>
            <a:lvl1pPr algn="l">
              <a:lnSpc>
                <a:spcPct val="130000"/>
              </a:lnSpc>
              <a:spcBef>
                <a:spcPts val="0"/>
              </a:spcBef>
              <a:defRPr sz="1866" baseline="0">
                <a:solidFill>
                  <a:schemeClr val="bg1"/>
                </a:solidFill>
                <a:latin typeface="Ubuntu Medium" panose="020B0604030602030204" pitchFamily="34"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8929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750"/>
                                        <p:tgtEl>
                                          <p:spTgt spid="6"/>
                                        </p:tgtEl>
                                      </p:cBhvr>
                                    </p:animEffect>
                                  </p:childTnLst>
                                </p:cTn>
                              </p:par>
                              <p:par>
                                <p:cTn id="12" presetID="2" presetClass="entr" presetSubtype="8" decel="100000" fill="hold" grpId="1"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0-#ppt_w/2"/>
                                          </p:val>
                                        </p:tav>
                                        <p:tav tm="100000">
                                          <p:val>
                                            <p:strVal val="#ppt_x"/>
                                          </p:val>
                                        </p:tav>
                                      </p:tavLst>
                                    </p:anim>
                                    <p:anim calcmode="lin" valueType="num">
                                      <p:cBhvr additive="base">
                                        <p:cTn id="15" dur="75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3" decel="100000" fill="hold" grpId="0" nodeType="afterEffect">
                                  <p:stCondLst>
                                    <p:cond delay="0"/>
                                  </p:stCondLst>
                                  <p:iterate type="wd">
                                    <p:tmPct val="10000"/>
                                  </p:iterate>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7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23">
                                            <p:txEl>
                                              <p:pRg st="0" end="0"/>
                                            </p:txEl>
                                          </p:spTgt>
                                        </p:tgtEl>
                                        <p:attrNameLst>
                                          <p:attrName>ppt_y</p:attrName>
                                        </p:attrNameLst>
                                      </p:cBhvr>
                                      <p:tavLst>
                                        <p:tav tm="0">
                                          <p:val>
                                            <p:strVal val="0-#ppt_h/2"/>
                                          </p:val>
                                        </p:tav>
                                        <p:tav tm="100000">
                                          <p:val>
                                            <p:strVal val="#ppt_y"/>
                                          </p:val>
                                        </p:tav>
                                      </p:tavLst>
                                    </p:anim>
                                  </p:childTnLst>
                                </p:cTn>
                              </p:par>
                              <p:par>
                                <p:cTn id="21" presetID="22" presetClass="entr" presetSubtype="4" fill="hold" grpId="0" nodeType="withEffect">
                                  <p:stCondLst>
                                    <p:cond delay="0"/>
                                  </p:stCondLst>
                                  <p:iterate type="lt">
                                    <p:tmPct val="3000"/>
                                  </p:iterate>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7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6" grpId="1"/>
      <p:bldP spid="23"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1+#ppt_w/2"/>
                          </p:val>
                        </p:tav>
                        <p:tav tm="100000">
                          <p:val>
                            <p:strVal val="#ppt_x"/>
                          </p:val>
                        </p:tav>
                      </p:tavLst>
                    </p:anim>
                    <p:anim calcmode="lin" valueType="num">
                      <p:cBhvr additive="base">
                        <p:cTn dur="750" fill="hold"/>
                        <p:tgtEl>
                          <p:spTgt spid="23"/>
                        </p:tgtEl>
                        <p:attrNameLst>
                          <p:attrName>ppt_y</p:attrName>
                        </p:attrNameLst>
                      </p:cBhvr>
                      <p:tavLst>
                        <p:tav tm="0">
                          <p:val>
                            <p:strVal val="0-#ppt_h/2"/>
                          </p:val>
                        </p:tav>
                        <p:tav tm="100000">
                          <p:val>
                            <p:strVal val="#ppt_y"/>
                          </p:val>
                        </p:tav>
                      </p:tavLst>
                    </p:anim>
                  </p:childTnLst>
                </p:cTn>
              </p:par>
            </p:tnLst>
          </p:tmpl>
        </p:tmplLst>
      </p:bldP>
      <p:bldP spid="25" grpId="0">
        <p:tmplLst>
          <p:tmpl>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10" grpId="0">
        <p:tmplLst>
          <p:tmpl>
            <p:tnLst>
              <p:par>
                <p:cTn presetID="22" presetClass="entr" presetSubtype="4" fill="hold" nodeType="withEffect">
                  <p:stCondLst>
                    <p:cond delay="0"/>
                  </p:stCondLst>
                  <p:iterate type="lt">
                    <p:tmPct val="3000"/>
                  </p:iterate>
                  <p:childTnLst>
                    <p:set>
                      <p:cBhvr>
                        <p:cTn dur="1" fill="hold">
                          <p:stCondLst>
                            <p:cond delay="0"/>
                          </p:stCondLst>
                        </p:cTn>
                        <p:tgtEl>
                          <p:spTgt spid="10"/>
                        </p:tgtEl>
                        <p:attrNameLst>
                          <p:attrName>style.visibility</p:attrName>
                        </p:attrNameLst>
                      </p:cBhvr>
                      <p:to>
                        <p:strVal val="visible"/>
                      </p:to>
                    </p:set>
                    <p:animEffect transition="in" filter="wipe(down)">
                      <p:cBhvr>
                        <p:cTn dur="500"/>
                        <p:tgtEl>
                          <p:spTgt spid="10"/>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Heading &amp;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17285" y="1284504"/>
            <a:ext cx="11555844" cy="853689"/>
          </a:xfrm>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
        <p:nvSpPr>
          <p:cNvPr id="5" name="テキスト プレースホルダー 12"/>
          <p:cNvSpPr>
            <a:spLocks noGrp="1"/>
          </p:cNvSpPr>
          <p:nvPr>
            <p:ph type="body" sz="quarter" idx="12" hasCustomPrompt="1"/>
          </p:nvPr>
        </p:nvSpPr>
        <p:spPr>
          <a:xfrm>
            <a:off x="2133323" y="3133818"/>
            <a:ext cx="7923768" cy="1578130"/>
          </a:xfrm>
        </p:spPr>
        <p:txBody>
          <a:bodyPr>
            <a:normAutofit/>
          </a:bodyPr>
          <a:lstStyle>
            <a:lvl1pPr>
              <a:defRPr sz="1333" baseline="0"/>
            </a:lvl1pPr>
          </a:lstStyle>
          <a:p>
            <a:pPr lvl="0"/>
            <a:r>
              <a:rPr kumimoji="1" lang="en-US" altLang="ja-JP" dirty="0"/>
              <a:t>Text goes here</a:t>
            </a:r>
            <a:endParaRPr kumimoji="1" lang="ja-JP" altLang="en-US" dirty="0"/>
          </a:p>
        </p:txBody>
      </p:sp>
      <p:sp>
        <p:nvSpPr>
          <p:cNvPr id="6" name="テキスト プレースホルダー 12"/>
          <p:cNvSpPr>
            <a:spLocks noGrp="1"/>
          </p:cNvSpPr>
          <p:nvPr>
            <p:ph type="body" sz="quarter" idx="13" hasCustomPrompt="1"/>
          </p:nvPr>
        </p:nvSpPr>
        <p:spPr>
          <a:xfrm>
            <a:off x="2133323" y="2386898"/>
            <a:ext cx="7923768" cy="498214"/>
          </a:xfrm>
        </p:spPr>
        <p:txBody>
          <a:bodyPr anchor="ctr">
            <a:noAutofit/>
          </a:bodyPr>
          <a:lstStyle>
            <a:lvl1pPr>
              <a:lnSpc>
                <a:spcPct val="100000"/>
              </a:lnSpc>
              <a:spcBef>
                <a:spcPts val="0"/>
              </a:spcBef>
              <a:defRPr sz="2400" baseline="0">
                <a:solidFill>
                  <a:schemeClr val="tx2"/>
                </a:solidFill>
                <a:latin typeface="Ubuntu Medium" panose="020B0604030602030204" pitchFamily="34" charset="0"/>
              </a:defRPr>
            </a:lvl1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7877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2" presetClass="entr" presetSubtype="8" decel="10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191117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ong Text">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03EB59E2-90B9-4CD3-AC74-D672227E13C3}" type="slidenum">
              <a:rPr lang="en-US" smtClean="0"/>
              <a:pPr/>
              <a:t>‹#›</a:t>
            </a:fld>
            <a:endParaRPr lang="en-US" dirty="0"/>
          </a:p>
        </p:txBody>
      </p:sp>
    </p:spTree>
    <p:extLst>
      <p:ext uri="{BB962C8B-B14F-4D97-AF65-F5344CB8AC3E}">
        <p14:creationId xmlns:p14="http://schemas.microsoft.com/office/powerpoint/2010/main" val="182459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
        <p:nvSpPr>
          <p:cNvPr id="11" name="矩形 10"/>
          <p:cNvSpPr/>
          <p:nvPr userDrawn="1"/>
        </p:nvSpPr>
        <p:spPr>
          <a:xfrm>
            <a:off x="8782428" y="6450175"/>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a:defRPr b="1"/>
            </a:lvl1pPr>
          </a:lstStyle>
          <a:p>
            <a:pPr algn="l"/>
            <a:r>
              <a:rPr lang="zh-CN" altLang="zh-CN" dirty="0">
                <a:solidFill>
                  <a:srgbClr val="18D2A6"/>
                </a:solidFill>
                <a:latin typeface="微软雅黑" panose="020B0503020204020204" pitchFamily="34" charset="-122"/>
                <a:ea typeface="微软雅黑" panose="020B0503020204020204" pitchFamily="34" charset="-122"/>
                <a:sym typeface="+mn-ea"/>
              </a:rPr>
              <a:t>宜昌市惠企惠民人社政策专题培训</a:t>
            </a:r>
            <a:endParaRPr lang="zh-CN" altLang="en-US"/>
          </a:p>
        </p:txBody>
      </p:sp>
      <p:pic>
        <p:nvPicPr>
          <p:cNvPr id="8" name="图片 7" descr="logo图标（人社）"/>
          <p:cNvPicPr>
            <a:picLocks noChangeAspect="1"/>
          </p:cNvPicPr>
          <p:nvPr userDrawn="1"/>
        </p:nvPicPr>
        <p:blipFill>
          <a:blip r:embed="rId2"/>
          <a:stretch>
            <a:fillRect/>
          </a:stretch>
        </p:blipFill>
        <p:spPr>
          <a:xfrm>
            <a:off x="11050270" y="6402070"/>
            <a:ext cx="246380" cy="2463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2023/7/20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a:defRPr b="1"/>
            </a:lvl1pPr>
          </a:lstStyle>
          <a:p>
            <a:pPr algn="l"/>
            <a:r>
              <a:rPr lang="zh-CN" altLang="zh-CN" dirty="0">
                <a:solidFill>
                  <a:srgbClr val="18D2A6"/>
                </a:solidFill>
                <a:latin typeface="微软雅黑" panose="020B0503020204020204" pitchFamily="34" charset="-122"/>
                <a:ea typeface="微软雅黑" panose="020B0503020204020204" pitchFamily="34" charset="-122"/>
                <a:sym typeface="+mn-ea"/>
              </a:rPr>
              <a:t>宜昌市惠企惠民人社政策专题培训 </a:t>
            </a:r>
            <a:endParaRPr lang="zh-CN" altLang="en-US"/>
          </a:p>
        </p:txBody>
      </p:sp>
      <p:pic>
        <p:nvPicPr>
          <p:cNvPr id="8" name="图片 7" descr="logo图标（人社）"/>
          <p:cNvPicPr>
            <a:picLocks noChangeAspect="1"/>
          </p:cNvPicPr>
          <p:nvPr userDrawn="1"/>
        </p:nvPicPr>
        <p:blipFill>
          <a:blip r:embed="rId2"/>
          <a:stretch>
            <a:fillRect/>
          </a:stretch>
        </p:blipFill>
        <p:spPr>
          <a:xfrm>
            <a:off x="11050270" y="6402070"/>
            <a:ext cx="246380" cy="2463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2023/7/20 Thursday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7" r:id="rId16"/>
    <p:sldLayoutId id="2147483685" r:id="rId17"/>
    <p:sldLayoutId id="2147483686" r:id="rId18"/>
  </p:sldLayoutIdLst>
  <mc:AlternateContent xmlns:mc="http://schemas.openxmlformats.org/markup-compatibility/2006" xmlns:p14="http://schemas.microsoft.com/office/powerpoint/2010/main">
    <mc:Choice Requires="p14">
      <p:transition p14:dur="250">
        <p14:vortex dir="r"/>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xml"/><Relationship Id="rId7"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38.xml"/><Relationship Id="rId7"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2.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47.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51.xml"/><Relationship Id="rId7" Type="http://schemas.openxmlformats.org/officeDocument/2006/relationships/image" Target="../media/image49.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8.png"/><Relationship Id="rId5" Type="http://schemas.openxmlformats.org/officeDocument/2006/relationships/notesSlide" Target="../notesSlides/notesSlide51.xml"/><Relationship Id="rId4"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组合 146"/>
          <p:cNvGrpSpPr/>
          <p:nvPr/>
        </p:nvGrpSpPr>
        <p:grpSpPr>
          <a:xfrm rot="13187308">
            <a:off x="-6592880" y="2752868"/>
            <a:ext cx="11496362" cy="6726866"/>
            <a:chOff x="0" y="4292079"/>
            <a:chExt cx="12190414" cy="4843505"/>
          </a:xfrm>
        </p:grpSpPr>
        <p:grpSp>
          <p:nvGrpSpPr>
            <p:cNvPr id="148" name="组合 147"/>
            <p:cNvGrpSpPr/>
            <p:nvPr/>
          </p:nvGrpSpPr>
          <p:grpSpPr>
            <a:xfrm>
              <a:off x="0" y="4692834"/>
              <a:ext cx="12190414" cy="4442750"/>
              <a:chOff x="0" y="5400390"/>
              <a:chExt cx="12190414" cy="4442750"/>
            </a:xfrm>
          </p:grpSpPr>
          <p:grpSp>
            <p:nvGrpSpPr>
              <p:cNvPr id="156" name="组合 155"/>
              <p:cNvGrpSpPr/>
              <p:nvPr/>
            </p:nvGrpSpPr>
            <p:grpSpPr>
              <a:xfrm>
                <a:off x="0" y="5403580"/>
                <a:ext cx="6095207" cy="4439560"/>
                <a:chOff x="0" y="5320120"/>
                <a:chExt cx="12190413" cy="4439560"/>
              </a:xfrm>
            </p:grpSpPr>
            <p:sp>
              <p:nvSpPr>
                <p:cNvPr id="160" name="波形 15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波形 16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 name="组合 156"/>
              <p:cNvGrpSpPr/>
              <p:nvPr/>
            </p:nvGrpSpPr>
            <p:grpSpPr>
              <a:xfrm>
                <a:off x="6095207" y="5400390"/>
                <a:ext cx="6095207" cy="4439560"/>
                <a:chOff x="0" y="5320120"/>
                <a:chExt cx="12190413" cy="4439560"/>
              </a:xfrm>
            </p:grpSpPr>
            <p:sp>
              <p:nvSpPr>
                <p:cNvPr id="158" name="波形 15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波形 15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9" name="组合 148"/>
            <p:cNvGrpSpPr/>
            <p:nvPr/>
          </p:nvGrpSpPr>
          <p:grpSpPr>
            <a:xfrm>
              <a:off x="0" y="4292079"/>
              <a:ext cx="12190414" cy="4442750"/>
              <a:chOff x="0" y="5400390"/>
              <a:chExt cx="12190414" cy="4442750"/>
            </a:xfrm>
          </p:grpSpPr>
          <p:grpSp>
            <p:nvGrpSpPr>
              <p:cNvPr id="150" name="组合 149"/>
              <p:cNvGrpSpPr/>
              <p:nvPr/>
            </p:nvGrpSpPr>
            <p:grpSpPr>
              <a:xfrm>
                <a:off x="0" y="5403580"/>
                <a:ext cx="6095207" cy="4439560"/>
                <a:chOff x="0" y="5320120"/>
                <a:chExt cx="12190413" cy="4439560"/>
              </a:xfrm>
            </p:grpSpPr>
            <p:sp>
              <p:nvSpPr>
                <p:cNvPr id="154" name="波形 153"/>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波形 154"/>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1" name="组合 150"/>
              <p:cNvGrpSpPr/>
              <p:nvPr/>
            </p:nvGrpSpPr>
            <p:grpSpPr>
              <a:xfrm>
                <a:off x="6095207" y="5400390"/>
                <a:ext cx="6095207" cy="4439560"/>
                <a:chOff x="0" y="5320120"/>
                <a:chExt cx="12190413" cy="4439560"/>
              </a:xfrm>
            </p:grpSpPr>
            <p:sp>
              <p:nvSpPr>
                <p:cNvPr id="152" name="波形 151"/>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波形 152"/>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92" name="组合 191"/>
          <p:cNvGrpSpPr/>
          <p:nvPr/>
        </p:nvGrpSpPr>
        <p:grpSpPr>
          <a:xfrm rot="13187308">
            <a:off x="7037427" y="-4308561"/>
            <a:ext cx="11496362" cy="6726866"/>
            <a:chOff x="0" y="4292079"/>
            <a:chExt cx="12190414" cy="4843505"/>
          </a:xfrm>
        </p:grpSpPr>
        <p:grpSp>
          <p:nvGrpSpPr>
            <p:cNvPr id="193" name="组合 192"/>
            <p:cNvGrpSpPr/>
            <p:nvPr/>
          </p:nvGrpSpPr>
          <p:grpSpPr>
            <a:xfrm>
              <a:off x="0" y="4692834"/>
              <a:ext cx="12190414" cy="4442750"/>
              <a:chOff x="0" y="5400390"/>
              <a:chExt cx="12190414" cy="4442750"/>
            </a:xfrm>
          </p:grpSpPr>
          <p:grpSp>
            <p:nvGrpSpPr>
              <p:cNvPr id="201" name="组合 200"/>
              <p:cNvGrpSpPr/>
              <p:nvPr/>
            </p:nvGrpSpPr>
            <p:grpSpPr>
              <a:xfrm>
                <a:off x="0" y="5403580"/>
                <a:ext cx="6095207" cy="4439560"/>
                <a:chOff x="0" y="5320120"/>
                <a:chExt cx="12190413" cy="4439560"/>
              </a:xfrm>
            </p:grpSpPr>
            <p:sp>
              <p:nvSpPr>
                <p:cNvPr id="205" name="波形 20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波形 205"/>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2" name="组合 201"/>
              <p:cNvGrpSpPr/>
              <p:nvPr/>
            </p:nvGrpSpPr>
            <p:grpSpPr>
              <a:xfrm>
                <a:off x="6095207" y="5400390"/>
                <a:ext cx="6095207" cy="4439560"/>
                <a:chOff x="0" y="5320120"/>
                <a:chExt cx="12190413" cy="4439560"/>
              </a:xfrm>
            </p:grpSpPr>
            <p:sp>
              <p:nvSpPr>
                <p:cNvPr id="203" name="波形 20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波形 20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4" name="组合 193"/>
            <p:cNvGrpSpPr/>
            <p:nvPr/>
          </p:nvGrpSpPr>
          <p:grpSpPr>
            <a:xfrm>
              <a:off x="0" y="4292079"/>
              <a:ext cx="12190414" cy="4442750"/>
              <a:chOff x="0" y="5400390"/>
              <a:chExt cx="12190414" cy="4442750"/>
            </a:xfrm>
          </p:grpSpPr>
          <p:grpSp>
            <p:nvGrpSpPr>
              <p:cNvPr id="195" name="组合 194"/>
              <p:cNvGrpSpPr/>
              <p:nvPr/>
            </p:nvGrpSpPr>
            <p:grpSpPr>
              <a:xfrm>
                <a:off x="0" y="5403580"/>
                <a:ext cx="6095207" cy="4439560"/>
                <a:chOff x="0" y="5320120"/>
                <a:chExt cx="12190413" cy="4439560"/>
              </a:xfrm>
            </p:grpSpPr>
            <p:sp>
              <p:nvSpPr>
                <p:cNvPr id="199" name="波形 198"/>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波形 199"/>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6" name="组合 195"/>
              <p:cNvGrpSpPr/>
              <p:nvPr/>
            </p:nvGrpSpPr>
            <p:grpSpPr>
              <a:xfrm>
                <a:off x="6095207" y="5400390"/>
                <a:ext cx="6095207" cy="4439560"/>
                <a:chOff x="0" y="5320120"/>
                <a:chExt cx="12190413" cy="4439560"/>
              </a:xfrm>
            </p:grpSpPr>
            <p:sp>
              <p:nvSpPr>
                <p:cNvPr id="197" name="波形 196"/>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波形 197"/>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207" name="_14"/>
          <p:cNvSpPr txBox="1">
            <a:spLocks noChangeArrowheads="1"/>
          </p:cNvSpPr>
          <p:nvPr/>
        </p:nvSpPr>
        <p:spPr bwMode="auto">
          <a:xfrm>
            <a:off x="2557821" y="2149571"/>
            <a:ext cx="8514377" cy="6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5400" b="1" dirty="0">
                <a:solidFill>
                  <a:srgbClr val="FF0000"/>
                </a:solidFill>
                <a:latin typeface="微软雅黑" panose="020B0503020204020204" pitchFamily="34" charset="-122"/>
                <a:ea typeface="微软雅黑" panose="020B0503020204020204" pitchFamily="34" charset="-122"/>
              </a:rPr>
              <a:t>公务员参加工伤保险</a:t>
            </a:r>
            <a:endParaRPr lang="en-US" altLang="zh-CN" sz="5400" b="1" dirty="0">
              <a:solidFill>
                <a:srgbClr val="FF0000"/>
              </a:solidFill>
              <a:latin typeface="微软雅黑" panose="020B0503020204020204" pitchFamily="34" charset="-122"/>
              <a:ea typeface="微软雅黑" panose="020B0503020204020204" pitchFamily="34" charset="-122"/>
            </a:endParaRPr>
          </a:p>
          <a:p>
            <a:pPr algn="ctr"/>
            <a:r>
              <a:rPr lang="zh-CN" altLang="en-US" sz="5400" b="1" dirty="0">
                <a:solidFill>
                  <a:srgbClr val="FF0000"/>
                </a:solidFill>
                <a:latin typeface="微软雅黑" panose="020B0503020204020204" pitchFamily="34" charset="-122"/>
                <a:ea typeface="微软雅黑" panose="020B0503020204020204" pitchFamily="34" charset="-122"/>
              </a:rPr>
              <a:t>公共业务操作实务</a:t>
            </a:r>
            <a:endParaRPr lang="zh-CN" sz="5400" b="1" dirty="0">
              <a:solidFill>
                <a:srgbClr val="FF0000"/>
              </a:solidFill>
              <a:latin typeface="微软雅黑" panose="020B0503020204020204" pitchFamily="34" charset="-122"/>
              <a:ea typeface="微软雅黑" panose="020B0503020204020204" pitchFamily="34" charset="-122"/>
            </a:endParaRPr>
          </a:p>
        </p:txBody>
      </p:sp>
      <p:grpSp>
        <p:nvGrpSpPr>
          <p:cNvPr id="219" name="Group 10"/>
          <p:cNvGrpSpPr/>
          <p:nvPr/>
        </p:nvGrpSpPr>
        <p:grpSpPr>
          <a:xfrm>
            <a:off x="5516374" y="4907501"/>
            <a:ext cx="2767508" cy="478600"/>
            <a:chOff x="4383584" y="10884560"/>
            <a:chExt cx="6126514" cy="1212098"/>
          </a:xfrm>
        </p:grpSpPr>
        <p:sp>
          <p:nvSpPr>
            <p:cNvPr id="220" name="Rectangle 11"/>
            <p:cNvSpPr/>
            <p:nvPr/>
          </p:nvSpPr>
          <p:spPr>
            <a:xfrm>
              <a:off x="4383584" y="10884560"/>
              <a:ext cx="6126514" cy="1212098"/>
            </a:xfrm>
            <a:prstGeom prst="rect">
              <a:avLst/>
            </a:prstGeom>
            <a:noFill/>
            <a:ln w="12700">
              <a:solidFill>
                <a:srgbClr val="18D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18D2A6"/>
                </a:solidFill>
              </a:endParaRPr>
            </a:p>
          </p:txBody>
        </p:sp>
        <p:sp>
          <p:nvSpPr>
            <p:cNvPr id="221" name="TextBox 220"/>
            <p:cNvSpPr txBox="1"/>
            <p:nvPr/>
          </p:nvSpPr>
          <p:spPr>
            <a:xfrm>
              <a:off x="5542668" y="10984607"/>
              <a:ext cx="3808374" cy="1013315"/>
            </a:xfrm>
            <a:prstGeom prst="rect">
              <a:avLst/>
            </a:prstGeom>
            <a:noFill/>
          </p:spPr>
          <p:txBody>
            <a:bodyPr wrap="none" rtlCol="0">
              <a:spAutoFit/>
            </a:bodyPr>
            <a:lstStyle/>
            <a:p>
              <a:pPr algn="ctr"/>
              <a:r>
                <a:rPr lang="en-US" altLang="zh-CN" sz="2000" spc="300" dirty="0">
                  <a:solidFill>
                    <a:srgbClr val="18D2A6"/>
                  </a:solidFill>
                  <a:latin typeface="微软雅黑" panose="020B0503020204020204" pitchFamily="34" charset="-122"/>
                  <a:ea typeface="微软雅黑" panose="020B0503020204020204" pitchFamily="34" charset="-122"/>
                  <a:cs typeface="Montserrat Semi" charset="0"/>
                </a:rPr>
                <a:t>2023</a:t>
              </a:r>
              <a:r>
                <a:rPr lang="zh-CN" altLang="en-US" sz="2000" spc="300" dirty="0">
                  <a:solidFill>
                    <a:srgbClr val="18D2A6"/>
                  </a:solidFill>
                  <a:latin typeface="微软雅黑" panose="020B0503020204020204" pitchFamily="34" charset="-122"/>
                  <a:ea typeface="微软雅黑" panose="020B0503020204020204" pitchFamily="34" charset="-122"/>
                  <a:cs typeface="Montserrat Semi" charset="0"/>
                </a:rPr>
                <a:t>年</a:t>
              </a:r>
              <a:r>
                <a:rPr lang="en-US" altLang="zh-CN" sz="2000" spc="300" dirty="0">
                  <a:solidFill>
                    <a:srgbClr val="18D2A6"/>
                  </a:solidFill>
                  <a:latin typeface="微软雅黑" panose="020B0503020204020204" pitchFamily="34" charset="-122"/>
                  <a:ea typeface="微软雅黑" panose="020B0503020204020204" pitchFamily="34" charset="-122"/>
                  <a:cs typeface="Montserrat Semi" charset="0"/>
                </a:rPr>
                <a:t>7</a:t>
              </a:r>
              <a:r>
                <a:rPr lang="zh-CN" altLang="en-US" sz="2000" spc="300" dirty="0">
                  <a:solidFill>
                    <a:srgbClr val="18D2A6"/>
                  </a:solidFill>
                  <a:latin typeface="微软雅黑" panose="020B0503020204020204" pitchFamily="34" charset="-122"/>
                  <a:ea typeface="微软雅黑" panose="020B0503020204020204" pitchFamily="34" charset="-122"/>
                  <a:cs typeface="Montserrat Semi" charset="0"/>
                </a:rPr>
                <a:t>月</a:t>
              </a:r>
            </a:p>
          </p:txBody>
        </p:sp>
      </p:grpSp>
      <p:grpSp>
        <p:nvGrpSpPr>
          <p:cNvPr id="222" name="Group 10"/>
          <p:cNvGrpSpPr/>
          <p:nvPr/>
        </p:nvGrpSpPr>
        <p:grpSpPr>
          <a:xfrm>
            <a:off x="4772729" y="3970032"/>
            <a:ext cx="4236429" cy="570588"/>
            <a:chOff x="3725785" y="10884560"/>
            <a:chExt cx="7442156" cy="1212098"/>
          </a:xfrm>
        </p:grpSpPr>
        <p:sp>
          <p:nvSpPr>
            <p:cNvPr id="223" name="Rectangle 11"/>
            <p:cNvSpPr/>
            <p:nvPr/>
          </p:nvSpPr>
          <p:spPr>
            <a:xfrm>
              <a:off x="4383584" y="10884560"/>
              <a:ext cx="6126514" cy="1212098"/>
            </a:xfrm>
            <a:prstGeom prst="rect">
              <a:avLst/>
            </a:prstGeom>
            <a:noFill/>
            <a:ln w="12700">
              <a:solidFill>
                <a:srgbClr val="18D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18D2A6"/>
                </a:solidFill>
              </a:endParaRPr>
            </a:p>
          </p:txBody>
        </p:sp>
        <p:sp>
          <p:nvSpPr>
            <p:cNvPr id="224" name="TextBox 223"/>
            <p:cNvSpPr txBox="1"/>
            <p:nvPr/>
          </p:nvSpPr>
          <p:spPr>
            <a:xfrm>
              <a:off x="3725785" y="10984607"/>
              <a:ext cx="7442156" cy="1013315"/>
            </a:xfrm>
            <a:prstGeom prst="rect">
              <a:avLst/>
            </a:prstGeom>
            <a:noFill/>
          </p:spPr>
          <p:txBody>
            <a:bodyPr wrap="none" rtlCol="0">
              <a:spAutoFit/>
            </a:bodyPr>
            <a:lstStyle/>
            <a:p>
              <a:pPr algn="ctr"/>
              <a:r>
                <a:rPr lang="zh-CN" altLang="en-US" sz="2000" spc="300" dirty="0">
                  <a:solidFill>
                    <a:srgbClr val="18D2A6"/>
                  </a:solidFill>
                  <a:latin typeface="微软雅黑" panose="020B0503020204020204" pitchFamily="34" charset="-122"/>
                  <a:ea typeface="微软雅黑" panose="020B0503020204020204" pitchFamily="34" charset="-122"/>
                  <a:cs typeface="Montserrat Semi" charset="0"/>
                </a:rPr>
                <a:t>宜昌</a:t>
              </a:r>
              <a:r>
                <a:rPr lang="zh-CN" altLang="zh-CN" sz="2000" spc="300" dirty="0">
                  <a:solidFill>
                    <a:srgbClr val="18D2A6"/>
                  </a:solidFill>
                  <a:latin typeface="微软雅黑" panose="020B0503020204020204" pitchFamily="34" charset="-122"/>
                  <a:ea typeface="微软雅黑" panose="020B0503020204020204" pitchFamily="34" charset="-122"/>
                  <a:cs typeface="Montserrat Semi" charset="0"/>
                </a:rPr>
                <a:t>市</a:t>
              </a:r>
              <a:r>
                <a:rPr lang="zh-CN" altLang="en-US" sz="2000" spc="300" dirty="0">
                  <a:solidFill>
                    <a:srgbClr val="18D2A6"/>
                  </a:solidFill>
                  <a:latin typeface="微软雅黑" panose="020B0503020204020204" pitchFamily="34" charset="-122"/>
                  <a:ea typeface="微软雅黑" panose="020B0503020204020204" pitchFamily="34" charset="-122"/>
                  <a:cs typeface="Montserrat Semi" charset="0"/>
                </a:rPr>
                <a:t>社保征稽局  彭涛</a:t>
              </a:r>
              <a:endParaRPr lang="zh-CN" altLang="zh-CN" sz="2000" spc="300" dirty="0">
                <a:solidFill>
                  <a:srgbClr val="18D2A6"/>
                </a:solidFill>
                <a:latin typeface="微软雅黑" panose="020B0503020204020204" pitchFamily="34" charset="-122"/>
                <a:ea typeface="微软雅黑" panose="020B0503020204020204" pitchFamily="34" charset="-122"/>
                <a:cs typeface="Montserrat Semi" charset="0"/>
              </a:endParaRPr>
            </a:p>
          </p:txBody>
        </p:sp>
      </p:grpSp>
      <p:pic>
        <p:nvPicPr>
          <p:cNvPr id="2" name="图片 1" descr="logo图标（人社）"/>
          <p:cNvPicPr>
            <a:picLocks noChangeAspect="1"/>
          </p:cNvPicPr>
          <p:nvPr/>
        </p:nvPicPr>
        <p:blipFill>
          <a:blip r:embed="rId3"/>
          <a:stretch>
            <a:fillRect/>
          </a:stretch>
        </p:blipFill>
        <p:spPr>
          <a:xfrm>
            <a:off x="753745" y="305435"/>
            <a:ext cx="1364615" cy="1363980"/>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57608" y="704967"/>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p>
          </p:txBody>
        </p:sp>
      </p:grpSp>
      <p:sp>
        <p:nvSpPr>
          <p:cNvPr id="4" name="文本框 3">
            <a:extLst>
              <a:ext uri="{FF2B5EF4-FFF2-40B4-BE49-F238E27FC236}">
                <a16:creationId xmlns:a16="http://schemas.microsoft.com/office/drawing/2014/main" id="{40D3B893-E13B-20CA-6735-39779617FCDB}"/>
              </a:ext>
            </a:extLst>
          </p:cNvPr>
          <p:cNvSpPr txBox="1"/>
          <p:nvPr/>
        </p:nvSpPr>
        <p:spPr>
          <a:xfrm>
            <a:off x="5486400" y="1766279"/>
            <a:ext cx="5990045" cy="4016484"/>
          </a:xfrm>
          <a:prstGeom prst="rect">
            <a:avLst/>
          </a:prstGeom>
          <a:noFill/>
        </p:spPr>
        <p:txBody>
          <a:bodyPr wrap="square">
            <a:spAutoFit/>
          </a:bodyPr>
          <a:lstStyle/>
          <a:p>
            <a:pPr indent="406400" algn="just">
              <a:spcAft>
                <a:spcPts val="600"/>
              </a:spcAft>
            </a:pP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填表常见问题：</a:t>
            </a:r>
          </a:p>
          <a:p>
            <a:pPr indent="406400" algn="just">
              <a:spcAft>
                <a:spcPts val="600"/>
              </a:spcAft>
            </a:pPr>
            <a:r>
              <a:rPr lang="zh-CN" altLang="en-US" sz="2400" b="1" kern="100" dirty="0">
                <a:solidFill>
                  <a:srgbClr val="FF0000"/>
                </a:solidFill>
                <a:effectLst/>
                <a:latin typeface="方正仿宋_GBK" panose="03000509000000000000" pitchFamily="65" charset="-122"/>
                <a:ea typeface="方正仿宋_GBK" panose="03000509000000000000" pitchFamily="65" charset="-122"/>
                <a:cs typeface="仿宋" panose="02010609060101010101" pitchFamily="49" charset="-122"/>
              </a:rPr>
              <a:t>经济类型：</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本字段未关联其他内容，本批次机关（参公）单位可选“其他”。</a:t>
            </a:r>
            <a:endParaRPr lang="en-US" altLang="zh-CN" sz="2400" b="1" kern="100" dirty="0">
              <a:effectLst/>
              <a:latin typeface="方正仿宋_GBK" panose="03000509000000000000" pitchFamily="65" charset="-122"/>
              <a:ea typeface="方正仿宋_GBK" panose="03000509000000000000" pitchFamily="65" charset="-122"/>
              <a:cs typeface="仿宋" panose="02010609060101010101" pitchFamily="49" charset="-122"/>
            </a:endParaRPr>
          </a:p>
          <a:p>
            <a:pPr indent="406400" algn="just">
              <a:spcAft>
                <a:spcPts val="600"/>
              </a:spcAft>
            </a:pPr>
            <a:endPar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endParaRPr>
          </a:p>
          <a:p>
            <a:pPr indent="406400" algn="just">
              <a:spcAft>
                <a:spcPts val="600"/>
              </a:spcAft>
            </a:pPr>
            <a:r>
              <a:rPr lang="zh-CN" altLang="en-US" sz="2400" b="1" kern="100" dirty="0">
                <a:solidFill>
                  <a:srgbClr val="FF0000"/>
                </a:solidFill>
                <a:effectLst/>
                <a:latin typeface="方正仿宋_GBK" panose="03000509000000000000" pitchFamily="65" charset="-122"/>
                <a:ea typeface="方正仿宋_GBK" panose="03000509000000000000" pitchFamily="65" charset="-122"/>
                <a:cs typeface="仿宋" panose="02010609060101010101" pitchFamily="49" charset="-122"/>
              </a:rPr>
              <a:t>所属行业：</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本字段关联单位缴费费率。行业分类按照人社部发</a:t>
            </a:r>
            <a:r>
              <a:rPr lang="en-US" altLang="zh-CN"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〔2015〕</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年</a:t>
            </a:r>
            <a:r>
              <a:rPr lang="en-US" altLang="zh-CN"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71</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号文分类，本次机关（参公）人员按照，鄂人社规</a:t>
            </a:r>
            <a:r>
              <a:rPr lang="en-US" altLang="zh-CN"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〔2022〕</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年</a:t>
            </a:r>
            <a:r>
              <a:rPr lang="en-US" altLang="zh-CN"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5</a:t>
            </a:r>
            <a:r>
              <a:rPr lang="zh-CN" altLang="en-US" sz="2400" b="1" kern="100" dirty="0">
                <a:effectLst/>
                <a:latin typeface="方正仿宋_GBK" panose="03000509000000000000" pitchFamily="65" charset="-122"/>
                <a:ea typeface="方正仿宋_GBK" panose="03000509000000000000" pitchFamily="65" charset="-122"/>
                <a:cs typeface="仿宋" panose="02010609060101010101" pitchFamily="49" charset="-122"/>
              </a:rPr>
              <a:t>号文规定的：机关缴费费率按照一类行业基准费率确定。单位可在一类行业范围内选择。</a:t>
            </a:r>
          </a:p>
        </p:txBody>
      </p:sp>
      <p:pic>
        <p:nvPicPr>
          <p:cNvPr id="2" name="图片 1">
            <a:extLst>
              <a:ext uri="{FF2B5EF4-FFF2-40B4-BE49-F238E27FC236}">
                <a16:creationId xmlns:a16="http://schemas.microsoft.com/office/drawing/2014/main" id="{6759BB92-1572-AF32-5077-FCEA996BB56C}"/>
              </a:ext>
            </a:extLst>
          </p:cNvPr>
          <p:cNvPicPr>
            <a:picLocks noChangeAspect="1"/>
          </p:cNvPicPr>
          <p:nvPr>
            <p:custDataLst>
              <p:tags r:id="rId1"/>
            </p:custDataLst>
          </p:nvPr>
        </p:nvPicPr>
        <p:blipFill>
          <a:blip r:embed="rId4"/>
          <a:stretch>
            <a:fillRect/>
          </a:stretch>
        </p:blipFill>
        <p:spPr>
          <a:xfrm>
            <a:off x="568546" y="1204309"/>
            <a:ext cx="4651970" cy="5395997"/>
          </a:xfrm>
          <a:prstGeom prst="rect">
            <a:avLst/>
          </a:prstGeom>
        </p:spPr>
      </p:pic>
    </p:spTree>
    <p:extLst>
      <p:ext uri="{BB962C8B-B14F-4D97-AF65-F5344CB8AC3E}">
        <p14:creationId xmlns:p14="http://schemas.microsoft.com/office/powerpoint/2010/main" val="89771689"/>
      </p:ext>
    </p:extLst>
  </p:cSld>
  <p:clrMapOvr>
    <a:masterClrMapping/>
  </p:clrMapOvr>
  <p:transition spd="slow">
    <p:strip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57608" y="704967"/>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p>
          </p:txBody>
        </p:sp>
      </p:grpSp>
      <p:pic>
        <p:nvPicPr>
          <p:cNvPr id="5" name="图片 4">
            <a:extLst>
              <a:ext uri="{FF2B5EF4-FFF2-40B4-BE49-F238E27FC236}">
                <a16:creationId xmlns:a16="http://schemas.microsoft.com/office/drawing/2014/main" id="{77730D8B-1B0B-4582-386C-44420532ACDB}"/>
              </a:ext>
            </a:extLst>
          </p:cNvPr>
          <p:cNvPicPr>
            <a:picLocks noChangeAspect="1"/>
          </p:cNvPicPr>
          <p:nvPr>
            <p:custDataLst>
              <p:tags r:id="rId1"/>
            </p:custDataLst>
          </p:nvPr>
        </p:nvPicPr>
        <p:blipFill>
          <a:blip r:embed="rId4"/>
          <a:stretch>
            <a:fillRect/>
          </a:stretch>
        </p:blipFill>
        <p:spPr>
          <a:xfrm>
            <a:off x="357608" y="1158239"/>
            <a:ext cx="11329670" cy="5180330"/>
          </a:xfrm>
          <a:prstGeom prst="rect">
            <a:avLst/>
          </a:prstGeom>
        </p:spPr>
      </p:pic>
    </p:spTree>
    <p:extLst>
      <p:ext uri="{BB962C8B-B14F-4D97-AF65-F5344CB8AC3E}">
        <p14:creationId xmlns:p14="http://schemas.microsoft.com/office/powerpoint/2010/main" val="746839941"/>
      </p:ext>
    </p:extLst>
  </p:cSld>
  <p:clrMapOvr>
    <a:masterClrMapping/>
  </p:clrMapOvr>
  <p:transition spd="slow">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57608" y="704967"/>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p>
          </p:txBody>
        </p:sp>
      </p:grpSp>
      <p:pic>
        <p:nvPicPr>
          <p:cNvPr id="2" name="图片 1">
            <a:extLst>
              <a:ext uri="{FF2B5EF4-FFF2-40B4-BE49-F238E27FC236}">
                <a16:creationId xmlns:a16="http://schemas.microsoft.com/office/drawing/2014/main" id="{1A296098-E445-EE38-49BA-87CBF6E24447}"/>
              </a:ext>
            </a:extLst>
          </p:cNvPr>
          <p:cNvPicPr>
            <a:picLocks noChangeAspect="1"/>
          </p:cNvPicPr>
          <p:nvPr>
            <p:custDataLst>
              <p:tags r:id="rId1"/>
            </p:custDataLst>
          </p:nvPr>
        </p:nvPicPr>
        <p:blipFill>
          <a:blip r:embed="rId4"/>
          <a:stretch>
            <a:fillRect/>
          </a:stretch>
        </p:blipFill>
        <p:spPr>
          <a:xfrm>
            <a:off x="1806069" y="1158239"/>
            <a:ext cx="7813791" cy="5580480"/>
          </a:xfrm>
          <a:prstGeom prst="rect">
            <a:avLst/>
          </a:prstGeom>
        </p:spPr>
      </p:pic>
    </p:spTree>
    <p:extLst>
      <p:ext uri="{BB962C8B-B14F-4D97-AF65-F5344CB8AC3E}">
        <p14:creationId xmlns:p14="http://schemas.microsoft.com/office/powerpoint/2010/main" val="525238954"/>
      </p:ext>
    </p:extLst>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a:xfrm>
            <a:off x="8581488" y="6224140"/>
            <a:ext cx="2742843" cy="365210"/>
          </a:xfrm>
        </p:spPr>
        <p:txBody>
          <a:bodyPr/>
          <a:lstStyle/>
          <a:p>
            <a:fld id="{03EB59E2-90B9-4CD3-AC74-D672227E13C3}" type="slidenum">
              <a:rPr lang="en-US" smtClean="0"/>
              <a:pPr/>
              <a:t>13</a:t>
            </a:fld>
            <a:endParaRPr lang="en-US" dirty="0"/>
          </a:p>
        </p:txBody>
      </p:sp>
      <p:sp>
        <p:nvSpPr>
          <p:cNvPr id="100" name="文本框 99"/>
          <p:cNvSpPr txBox="1"/>
          <p:nvPr/>
        </p:nvSpPr>
        <p:spPr>
          <a:xfrm>
            <a:off x="1156764" y="1158239"/>
            <a:ext cx="10525163" cy="4687565"/>
          </a:xfrm>
          <a:prstGeom prst="rect">
            <a:avLst/>
          </a:prstGeom>
          <a:noFill/>
          <a:ln w="9525">
            <a:noFill/>
          </a:ln>
        </p:spPr>
        <p:txBody>
          <a:bodyPr wrap="square">
            <a:spAutoFit/>
          </a:bodyPr>
          <a:lstStyle/>
          <a:p>
            <a:pPr indent="272176"/>
            <a:r>
              <a:rPr lang="en-US" altLang="zh-CN" sz="2133" dirty="0">
                <a:latin typeface="楷体" panose="02010609060101010101" pitchFamily="49" charset="-122"/>
                <a:ea typeface="楷体" panose="02010609060101010101" pitchFamily="49" charset="-122"/>
                <a:cs typeface="楷体" panose="02010609060101010101" pitchFamily="49" charset="-122"/>
              </a:rPr>
              <a:t> </a:t>
            </a:r>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应用场景</a:t>
            </a:r>
            <a:r>
              <a:rPr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sz="2133" dirty="0">
                <a:latin typeface="楷体" panose="02010609060101010101" pitchFamily="49" charset="-122"/>
                <a:ea typeface="楷体" panose="02010609060101010101" pitchFamily="49" charset="-122"/>
                <a:cs typeface="楷体" panose="02010609060101010101" pitchFamily="49" charset="-122"/>
              </a:rPr>
              <a:t>为参加工伤保险的机关事业单位办理单位社会保险基本信息和参保信息的登记业务，对未在企保系统办理过单位参保登记的机关事业单位，可选择在机关事业单位养老保险关系所在地申请办理单位参保登记。</a:t>
            </a:r>
            <a:endParaRPr lang="en-US" sz="2133" dirty="0">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办理途径</a:t>
            </a:r>
            <a:r>
              <a:rPr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sz="2133" dirty="0" err="1">
                <a:ln/>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窗口办理</a:t>
            </a:r>
            <a:endParaRPr lang="en-US" sz="2133" dirty="0">
              <a:ln/>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err="1">
                <a:solidFill>
                  <a:srgbClr val="FF0000"/>
                </a:solidFill>
                <a:latin typeface="楷体" panose="02010609060101010101" pitchFamily="49" charset="-122"/>
                <a:ea typeface="楷体" panose="02010609060101010101" pitchFamily="49" charset="-122"/>
                <a:cs typeface="楷体" panose="02010609060101010101" pitchFamily="49" charset="-122"/>
              </a:rPr>
              <a:t>窗口办理操作步骤</a:t>
            </a:r>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sz="2133"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1.办理模块：</a:t>
            </a:r>
            <a:r>
              <a:rPr lang="en-US" altLang="zh-CN" sz="2133" dirty="0">
                <a:latin typeface="楷体" panose="02010609060101010101" pitchFamily="49" charset="-122"/>
                <a:ea typeface="楷体" panose="02010609060101010101" pitchFamily="49" charset="-122"/>
                <a:cs typeface="楷体" panose="02010609060101010101" pitchFamily="49" charset="-122"/>
              </a:rPr>
              <a:t>〔</a:t>
            </a:r>
            <a:r>
              <a:rPr sz="2133" dirty="0" err="1">
                <a:latin typeface="楷体" panose="02010609060101010101" pitchFamily="49" charset="-122"/>
                <a:ea typeface="楷体" panose="02010609060101010101" pitchFamily="49" charset="-122"/>
                <a:cs typeface="楷体" panose="02010609060101010101" pitchFamily="49" charset="-122"/>
              </a:rPr>
              <a:t>单位社会保险登记</a:t>
            </a:r>
            <a:r>
              <a:rPr lang="en-US" altLang="zh-CN" sz="2133" dirty="0">
                <a:latin typeface="楷体" panose="02010609060101010101" pitchFamily="49" charset="-122"/>
                <a:ea typeface="楷体" panose="02010609060101010101" pitchFamily="49" charset="-122"/>
                <a:cs typeface="楷体" panose="02010609060101010101" pitchFamily="49" charset="-122"/>
              </a:rPr>
              <a:t>〕</a:t>
            </a:r>
            <a:r>
              <a:rPr sz="2133" dirty="0">
                <a:latin typeface="楷体" panose="02010609060101010101" pitchFamily="49" charset="-122"/>
                <a:ea typeface="楷体" panose="02010609060101010101" pitchFamily="49" charset="-122"/>
                <a:cs typeface="楷体" panose="02010609060101010101" pitchFamily="49" charset="-122"/>
              </a:rPr>
              <a:t>——</a:t>
            </a:r>
            <a:r>
              <a:rPr lang="en-US" altLang="zh-CN" sz="2133" dirty="0">
                <a:latin typeface="楷体" panose="02010609060101010101" pitchFamily="49" charset="-122"/>
                <a:ea typeface="楷体" panose="02010609060101010101" pitchFamily="49" charset="-122"/>
                <a:cs typeface="楷体" panose="02010609060101010101" pitchFamily="49" charset="-122"/>
              </a:rPr>
              <a:t>〔</a:t>
            </a:r>
            <a:r>
              <a:rPr sz="2133" dirty="0" err="1">
                <a:latin typeface="楷体" panose="02010609060101010101" pitchFamily="49" charset="-122"/>
                <a:ea typeface="楷体" panose="02010609060101010101" pitchFamily="49" charset="-122"/>
                <a:cs typeface="楷体" panose="02010609060101010101" pitchFamily="49" charset="-122"/>
              </a:rPr>
              <a:t>机关事业单位参保登记</a:t>
            </a:r>
            <a:r>
              <a:rPr lang="en-US" altLang="zh-CN" sz="2133" dirty="0">
                <a:latin typeface="楷体" panose="02010609060101010101" pitchFamily="49" charset="-122"/>
                <a:ea typeface="楷体" panose="02010609060101010101" pitchFamily="49" charset="-122"/>
                <a:cs typeface="楷体" panose="02010609060101010101" pitchFamily="49" charset="-122"/>
              </a:rPr>
              <a:t>〕</a:t>
            </a:r>
            <a:endParaRPr sz="2133" dirty="0">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2.申报材料：单位社会保险信息采集表、经办人身份证、统一信用代码证书或事业单位法人证书（二选一）</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3.审核级次：一级审核[ </a:t>
            </a:r>
            <a:r>
              <a:rPr sz="2133" dirty="0" err="1">
                <a:latin typeface="楷体" panose="02010609060101010101" pitchFamily="49" charset="-122"/>
                <a:ea typeface="楷体" panose="02010609060101010101" pitchFamily="49" charset="-122"/>
                <a:cs typeface="楷体" panose="02010609060101010101" pitchFamily="49" charset="-122"/>
              </a:rPr>
              <a:t>注：审核级次各地已配置，以当地为准</a:t>
            </a:r>
            <a:r>
              <a:rPr sz="2133" dirty="0">
                <a:latin typeface="楷体" panose="02010609060101010101" pitchFamily="49" charset="-122"/>
                <a:ea typeface="楷体" panose="02010609060101010101" pitchFamily="49" charset="-122"/>
                <a:cs typeface="楷体" panose="02010609060101010101" pitchFamily="49" charset="-122"/>
              </a:rPr>
              <a:t>。]</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办理要点：</a:t>
            </a:r>
            <a:endParaRPr sz="2133"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1.办理此业务时，带*</a:t>
            </a:r>
            <a:r>
              <a:rPr sz="2133" dirty="0" err="1">
                <a:latin typeface="楷体" panose="02010609060101010101" pitchFamily="49" charset="-122"/>
                <a:ea typeface="楷体" panose="02010609060101010101" pitchFamily="49" charset="-122"/>
                <a:cs typeface="楷体" panose="02010609060101010101" pitchFamily="49" charset="-122"/>
              </a:rPr>
              <a:t>号的信息项为必录项，同步读取机关保的单位信息</a:t>
            </a:r>
            <a:r>
              <a:rPr sz="2133" dirty="0">
                <a:latin typeface="楷体" panose="02010609060101010101" pitchFamily="49" charset="-122"/>
                <a:ea typeface="楷体" panose="02010609060101010101" pitchFamily="49" charset="-122"/>
                <a:cs typeface="楷体" panose="02010609060101010101" pitchFamily="49" charset="-122"/>
              </a:rPr>
              <a:t>。</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2.单位银行账户信息必须填写单位对公银行账户，单位经办人信息关联单位网厅电子社保卡登录。省直机关事业单位经办人员单独申领移动证书。</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3.对单位类型为机关事业单位</a:t>
            </a:r>
            <a:r>
              <a:rPr sz="2133" dirty="0">
                <a:solidFill>
                  <a:srgbClr val="0374AF"/>
                </a:solidFill>
                <a:latin typeface="楷体" panose="02010609060101010101" pitchFamily="49" charset="-122"/>
                <a:ea typeface="楷体" panose="02010609060101010101" pitchFamily="49" charset="-122"/>
                <a:cs typeface="楷体" panose="02010609060101010101" pitchFamily="49" charset="-122"/>
              </a:rPr>
              <a:t>，“是否参加机关事业单位工伤保险”</a:t>
            </a:r>
            <a:r>
              <a:rPr sz="2133" dirty="0">
                <a:latin typeface="楷体" panose="02010609060101010101" pitchFamily="49" charset="-122"/>
                <a:ea typeface="楷体" panose="02010609060101010101" pitchFamily="49" charset="-122"/>
                <a:cs typeface="楷体" panose="02010609060101010101" pitchFamily="49" charset="-122"/>
              </a:rPr>
              <a:t>为必录项。</a:t>
            </a:r>
            <a:r>
              <a:rPr lang="en-US" sz="2133" dirty="0">
                <a:latin typeface="楷体" panose="02010609060101010101" pitchFamily="49" charset="-122"/>
                <a:ea typeface="楷体" panose="02010609060101010101" pitchFamily="49" charset="-122"/>
                <a:cs typeface="楷体" panose="02010609060101010101" pitchFamily="49" charset="-122"/>
              </a:rPr>
              <a:t>    </a:t>
            </a:r>
          </a:p>
        </p:txBody>
      </p:sp>
      <p:sp>
        <p:nvSpPr>
          <p:cNvPr id="5" name="矩形 4">
            <a:extLst>
              <a:ext uri="{FF2B5EF4-FFF2-40B4-BE49-F238E27FC236}">
                <a16:creationId xmlns:a16="http://schemas.microsoft.com/office/drawing/2014/main" id="{CC2D7C35-C1A7-5759-1367-5E875FC72B10}"/>
              </a:ext>
            </a:extLst>
          </p:cNvPr>
          <p:cNvSpPr/>
          <p:nvPr/>
        </p:nvSpPr>
        <p:spPr>
          <a:xfrm flipH="1">
            <a:off x="-6" y="10051"/>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0E18101B-66D2-C4C9-4FF7-CA0F403A2802}"/>
              </a:ext>
            </a:extLst>
          </p:cNvPr>
          <p:cNvSpPr/>
          <p:nvPr/>
        </p:nvSpPr>
        <p:spPr>
          <a:xfrm>
            <a:off x="330404" y="292311"/>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endParaRPr lang="zh-CN" altLang="en-US" sz="29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14</a:t>
            </a:fld>
            <a:endParaRPr lang="en-US" dirty="0"/>
          </a:p>
        </p:txBody>
      </p:sp>
      <p:pic>
        <p:nvPicPr>
          <p:cNvPr id="4" name="Picture 2" descr="F:\彭涛工伤\公务员工伤PPT截图\核心\单位参保登记截图1.jpg"/>
          <p:cNvPicPr>
            <a:picLocks noChangeAspect="1" noChangeArrowheads="1"/>
          </p:cNvPicPr>
          <p:nvPr/>
        </p:nvPicPr>
        <p:blipFill>
          <a:blip r:embed="rId3"/>
          <a:srcRect/>
          <a:stretch>
            <a:fillRect/>
          </a:stretch>
        </p:blipFill>
        <p:spPr bwMode="auto">
          <a:xfrm>
            <a:off x="1026367" y="1158238"/>
            <a:ext cx="10075589" cy="5700629"/>
          </a:xfrm>
          <a:prstGeom prst="rect">
            <a:avLst/>
          </a:prstGeom>
          <a:noFill/>
        </p:spPr>
      </p:pic>
      <p:sp>
        <p:nvSpPr>
          <p:cNvPr id="2" name="矩形 1">
            <a:extLst>
              <a:ext uri="{FF2B5EF4-FFF2-40B4-BE49-F238E27FC236}">
                <a16:creationId xmlns:a16="http://schemas.microsoft.com/office/drawing/2014/main" id="{559CE988-74F7-F831-A94F-E5B91256D8A0}"/>
              </a:ext>
            </a:extLst>
          </p:cNvPr>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5562829A-593F-C6E8-2D0B-626210C1AA9A}"/>
              </a:ext>
            </a:extLst>
          </p:cNvPr>
          <p:cNvSpPr/>
          <p:nvPr/>
        </p:nvSpPr>
        <p:spPr>
          <a:xfrm>
            <a:off x="330404" y="264326"/>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endParaRPr lang="zh-CN" altLang="en-US" sz="29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15</a:t>
            </a:fld>
            <a:endParaRPr lang="en-US" dirty="0"/>
          </a:p>
        </p:txBody>
      </p:sp>
      <p:pic>
        <p:nvPicPr>
          <p:cNvPr id="4" name="Picture 2" descr="F:\彭涛工伤\公务员工伤PPT截图\核心\单位参保登记2.jpg"/>
          <p:cNvPicPr>
            <a:picLocks noChangeAspect="1" noChangeArrowheads="1"/>
          </p:cNvPicPr>
          <p:nvPr/>
        </p:nvPicPr>
        <p:blipFill>
          <a:blip r:embed="rId2"/>
          <a:srcRect/>
          <a:stretch>
            <a:fillRect/>
          </a:stretch>
        </p:blipFill>
        <p:spPr bwMode="auto">
          <a:xfrm>
            <a:off x="838090" y="1158238"/>
            <a:ext cx="9994751" cy="5629695"/>
          </a:xfrm>
          <a:prstGeom prst="rect">
            <a:avLst/>
          </a:prstGeom>
          <a:noFill/>
        </p:spPr>
      </p:pic>
      <p:sp>
        <p:nvSpPr>
          <p:cNvPr id="2" name="矩形 1">
            <a:extLst>
              <a:ext uri="{FF2B5EF4-FFF2-40B4-BE49-F238E27FC236}">
                <a16:creationId xmlns:a16="http://schemas.microsoft.com/office/drawing/2014/main" id="{DEAFF342-BEE9-A9F3-88D2-23159EB2676A}"/>
              </a:ext>
            </a:extLst>
          </p:cNvPr>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43AB17D5-EE5F-C5C8-E81B-242CABA24844}"/>
              </a:ext>
            </a:extLst>
          </p:cNvPr>
          <p:cNvSpPr/>
          <p:nvPr/>
        </p:nvSpPr>
        <p:spPr>
          <a:xfrm>
            <a:off x="330404" y="301642"/>
            <a:ext cx="1152959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第一步：单位参保登记</a:t>
            </a:r>
            <a:endPar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0413" cy="1157520"/>
            <a:chOff x="0" y="394788"/>
            <a:chExt cx="12190413" cy="1157520"/>
          </a:xfrm>
        </p:grpSpPr>
        <p:sp>
          <p:nvSpPr>
            <p:cNvPr id="11" name="矩形 10"/>
            <p:cNvSpPr/>
            <p:nvPr/>
          </p:nvSpPr>
          <p:spPr>
            <a:xfrm flipH="1">
              <a:off x="0" y="39478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125755" y="733052"/>
              <a:ext cx="7053943" cy="557475"/>
            </a:xfrm>
            <a:prstGeom prst="rect">
              <a:avLst/>
            </a:prstGeom>
            <a:noFill/>
            <a:ln w="9525">
              <a:noFill/>
              <a:miter/>
            </a:ln>
          </p:spPr>
          <p:txBody>
            <a:bodyPr wrap="squar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第二步：单位最大做账期号维护</a:t>
              </a:r>
            </a:p>
          </p:txBody>
        </p:sp>
      </p:grpSp>
      <p:sp>
        <p:nvSpPr>
          <p:cNvPr id="16" name="TextBox 15"/>
          <p:cNvSpPr txBox="1"/>
          <p:nvPr/>
        </p:nvSpPr>
        <p:spPr>
          <a:xfrm>
            <a:off x="1558213" y="1652648"/>
            <a:ext cx="9759820" cy="2600327"/>
          </a:xfrm>
          <a:prstGeom prst="rect">
            <a:avLst/>
          </a:prstGeom>
          <a:noFill/>
        </p:spPr>
        <p:txBody>
          <a:bodyPr wrap="square" lIns="0" tIns="0" rIns="0" bIns="0" rtlCol="0">
            <a:spAutoFit/>
          </a:bodyPr>
          <a:lstStyle>
            <a:defPPr>
              <a:defRPr lang="zh-CN"/>
            </a:defPPr>
            <a:lvl1pPr>
              <a:lnSpc>
                <a:spcPct val="12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b="1" dirty="0">
                <a:solidFill>
                  <a:srgbClr val="FF0000"/>
                </a:solidFill>
                <a:latin typeface="仿宋" panose="02010609060101010101" pitchFamily="49" charset="-122"/>
                <a:ea typeface="仿宋" panose="02010609060101010101" pitchFamily="49" charset="-122"/>
                <a:sym typeface="微软雅黑" panose="020B0503020204020204" pitchFamily="34" charset="-122"/>
              </a:rPr>
              <a:t>最大做账期号：</a:t>
            </a:r>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有认定记录的最大月份，在查询功能中常见字段，单位的认定单开具不能早于单位的最大做账期号。</a:t>
            </a:r>
          </a:p>
          <a:p>
            <a:endPar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endParaRPr>
          </a:p>
          <a:p>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本次为符合政策要求（鄂人社规</a:t>
            </a:r>
            <a:r>
              <a:rPr lang="en-US" altLang="zh-CN"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〔2022〕5</a:t>
            </a:r>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号文），从</a:t>
            </a:r>
            <a:r>
              <a:rPr lang="en-US" altLang="zh-CN"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2023</a:t>
            </a:r>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年</a:t>
            </a:r>
            <a:r>
              <a:rPr lang="en-US" altLang="zh-CN"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1</a:t>
            </a:r>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月开始参保，且便于单位办理业务，未办理过工伤保险参保登记的单位统一修改最大做账期号为</a:t>
            </a:r>
            <a:r>
              <a:rPr lang="zh-CN" altLang="en-US" sz="2400" b="1" dirty="0">
                <a:solidFill>
                  <a:srgbClr val="0070C0"/>
                </a:solidFill>
                <a:latin typeface="仿宋" panose="02010609060101010101" pitchFamily="49" charset="-122"/>
                <a:ea typeface="仿宋" panose="02010609060101010101" pitchFamily="49" charset="-122"/>
                <a:sym typeface="微软雅黑" panose="020B0503020204020204" pitchFamily="34" charset="-122"/>
              </a:rPr>
              <a:t>“</a:t>
            </a:r>
            <a:r>
              <a:rPr lang="en-US" altLang="zh-CN" sz="2400" b="1" dirty="0">
                <a:solidFill>
                  <a:srgbClr val="0070C0"/>
                </a:solidFill>
                <a:latin typeface="仿宋" panose="02010609060101010101" pitchFamily="49" charset="-122"/>
                <a:ea typeface="仿宋" panose="02010609060101010101" pitchFamily="49" charset="-122"/>
                <a:sym typeface="微软雅黑" panose="020B0503020204020204" pitchFamily="34" charset="-122"/>
              </a:rPr>
              <a:t>2022</a:t>
            </a:r>
            <a:r>
              <a:rPr lang="zh-CN" altLang="en-US" sz="2400" b="1" dirty="0">
                <a:solidFill>
                  <a:srgbClr val="0070C0"/>
                </a:solidFill>
                <a:latin typeface="仿宋" panose="02010609060101010101" pitchFamily="49" charset="-122"/>
                <a:ea typeface="仿宋" panose="02010609060101010101" pitchFamily="49" charset="-122"/>
                <a:sym typeface="微软雅黑" panose="020B0503020204020204" pitchFamily="34" charset="-122"/>
              </a:rPr>
              <a:t>年</a:t>
            </a:r>
            <a:r>
              <a:rPr lang="en-US" altLang="zh-CN" sz="2400" b="1" dirty="0">
                <a:solidFill>
                  <a:srgbClr val="0070C0"/>
                </a:solidFill>
                <a:latin typeface="仿宋" panose="02010609060101010101" pitchFamily="49" charset="-122"/>
                <a:ea typeface="仿宋" panose="02010609060101010101" pitchFamily="49" charset="-122"/>
                <a:sym typeface="微软雅黑" panose="020B0503020204020204" pitchFamily="34" charset="-122"/>
              </a:rPr>
              <a:t>12</a:t>
            </a:r>
            <a:r>
              <a:rPr lang="zh-CN" altLang="en-US" sz="2400" b="1" dirty="0">
                <a:solidFill>
                  <a:srgbClr val="0070C0"/>
                </a:solidFill>
                <a:latin typeface="仿宋" panose="02010609060101010101" pitchFamily="49" charset="-122"/>
                <a:ea typeface="仿宋" panose="02010609060101010101" pitchFamily="49" charset="-122"/>
                <a:sym typeface="微软雅黑" panose="020B0503020204020204" pitchFamily="34" charset="-122"/>
              </a:rPr>
              <a:t>月”</a:t>
            </a:r>
            <a:r>
              <a:rPr lang="zh-CN" altLang="en-US" sz="2400" b="1" dirty="0">
                <a:solidFill>
                  <a:schemeClr val="tx1"/>
                </a:solidFill>
                <a:latin typeface="仿宋" panose="02010609060101010101" pitchFamily="49" charset="-122"/>
                <a:ea typeface="仿宋" panose="02010609060101010101" pitchFamily="49" charset="-122"/>
                <a:sym typeface="微软雅黑" panose="020B0503020204020204" pitchFamily="34" charset="-122"/>
              </a:rPr>
              <a:t>。</a:t>
            </a:r>
          </a:p>
        </p:txBody>
      </p:sp>
    </p:spTree>
    <p:extLst>
      <p:ext uri="{BB962C8B-B14F-4D97-AF65-F5344CB8AC3E}">
        <p14:creationId xmlns:p14="http://schemas.microsoft.com/office/powerpoint/2010/main" val="2359101371"/>
      </p:ext>
    </p:extLst>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fld id="{03EB59E2-90B9-4CD3-AC74-D672227E13C3}" type="slidenum">
              <a:rPr lang="en-US" smtClean="0"/>
              <a:pPr/>
              <a:t>17</a:t>
            </a:fld>
            <a:endParaRPr lang="en-US" dirty="0"/>
          </a:p>
        </p:txBody>
      </p:sp>
      <p:sp>
        <p:nvSpPr>
          <p:cNvPr id="100" name="文本框 99"/>
          <p:cNvSpPr txBox="1"/>
          <p:nvPr/>
        </p:nvSpPr>
        <p:spPr>
          <a:xfrm>
            <a:off x="1184756" y="1291922"/>
            <a:ext cx="9676563" cy="4687565"/>
          </a:xfrm>
          <a:prstGeom prst="rect">
            <a:avLst/>
          </a:prstGeom>
          <a:noFill/>
          <a:ln w="9525">
            <a:noFill/>
          </a:ln>
        </p:spPr>
        <p:txBody>
          <a:bodyPr wrap="square">
            <a:spAutoFit/>
          </a:bodyPr>
          <a:lstStyle/>
          <a:p>
            <a:pPr indent="272176"/>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应用场景</a:t>
            </a:r>
            <a:r>
              <a:rPr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sz="2133" dirty="0" err="1">
                <a:latin typeface="楷体" panose="02010609060101010101" pitchFamily="49" charset="-122"/>
                <a:ea typeface="楷体" panose="02010609060101010101" pitchFamily="49" charset="-122"/>
                <a:cs typeface="楷体" panose="02010609060101010101" pitchFamily="49" charset="-122"/>
              </a:rPr>
              <a:t>为参保单位向前或向后修改最大做账期号</a:t>
            </a:r>
            <a:r>
              <a:rPr sz="2133" dirty="0">
                <a:latin typeface="楷体" panose="02010609060101010101" pitchFamily="49" charset="-122"/>
                <a:ea typeface="楷体" panose="02010609060101010101" pitchFamily="49" charset="-122"/>
                <a:cs typeface="楷体" panose="02010609060101010101" pitchFamily="49" charset="-122"/>
              </a:rPr>
              <a:t>。</a:t>
            </a:r>
            <a:endParaRPr lang="en-US" sz="2133" dirty="0">
              <a:latin typeface="楷体" panose="02010609060101010101" pitchFamily="49" charset="-122"/>
              <a:ea typeface="楷体" panose="02010609060101010101" pitchFamily="49" charset="-122"/>
              <a:cs typeface="楷体" panose="02010609060101010101" pitchFamily="49" charset="-122"/>
            </a:endParaRPr>
          </a:p>
          <a:p>
            <a:pPr indent="272176"/>
            <a:endParaRPr sz="2133" dirty="0">
              <a:latin typeface="楷体" panose="02010609060101010101" pitchFamily="49" charset="-122"/>
              <a:ea typeface="楷体" panose="02010609060101010101" pitchFamily="49" charset="-122"/>
              <a:cs typeface="楷体" panose="02010609060101010101" pitchFamily="49" charset="-122"/>
            </a:endParaRPr>
          </a:p>
          <a:p>
            <a:pPr indent="272176"/>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办理途径</a:t>
            </a:r>
            <a:r>
              <a:rPr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sz="2133" dirty="0" err="1">
                <a:latin typeface="楷体" panose="02010609060101010101" pitchFamily="49" charset="-122"/>
                <a:ea typeface="楷体" panose="02010609060101010101" pitchFamily="49" charset="-122"/>
                <a:cs typeface="楷体" panose="02010609060101010101" pitchFamily="49" charset="-122"/>
              </a:rPr>
              <a:t>窗口办理</a:t>
            </a:r>
            <a:endParaRPr lang="en-US" sz="2133" dirty="0">
              <a:latin typeface="楷体" panose="02010609060101010101" pitchFamily="49" charset="-122"/>
              <a:ea typeface="楷体" panose="02010609060101010101" pitchFamily="49" charset="-122"/>
              <a:cs typeface="楷体" panose="02010609060101010101" pitchFamily="49" charset="-122"/>
            </a:endParaRPr>
          </a:p>
          <a:p>
            <a:pPr indent="272176"/>
            <a:endParaRPr sz="2133" dirty="0">
              <a:latin typeface="楷体" panose="02010609060101010101" pitchFamily="49" charset="-122"/>
              <a:ea typeface="楷体" panose="02010609060101010101" pitchFamily="49" charset="-122"/>
              <a:cs typeface="楷体" panose="02010609060101010101" pitchFamily="49" charset="-122"/>
            </a:endParaRPr>
          </a:p>
          <a:p>
            <a:pPr indent="272176"/>
            <a:r>
              <a:rPr sz="2133" dirty="0" err="1">
                <a:solidFill>
                  <a:srgbClr val="FF0000"/>
                </a:solidFill>
                <a:latin typeface="楷体" panose="02010609060101010101" pitchFamily="49" charset="-122"/>
                <a:ea typeface="楷体" panose="02010609060101010101" pitchFamily="49" charset="-122"/>
                <a:cs typeface="楷体" panose="02010609060101010101" pitchFamily="49" charset="-122"/>
              </a:rPr>
              <a:t>窗口办理操作步骤</a:t>
            </a:r>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 </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1.办理模块：</a:t>
            </a:r>
            <a:r>
              <a:rPr lang="en-US" altLang="zh-CN" sz="2133" dirty="0">
                <a:latin typeface="楷体" panose="02010609060101010101" pitchFamily="49" charset="-122"/>
                <a:ea typeface="楷体" panose="02010609060101010101" pitchFamily="49" charset="-122"/>
                <a:cs typeface="楷体" panose="02010609060101010101" pitchFamily="49" charset="-122"/>
              </a:rPr>
              <a:t>〔</a:t>
            </a:r>
            <a:r>
              <a:rPr sz="2133" dirty="0" err="1">
                <a:latin typeface="楷体" panose="02010609060101010101" pitchFamily="49" charset="-122"/>
                <a:ea typeface="楷体" panose="02010609060101010101" pitchFamily="49" charset="-122"/>
                <a:cs typeface="楷体" panose="02010609060101010101" pitchFamily="49" charset="-122"/>
              </a:rPr>
              <a:t>单位最大做账期号维护</a:t>
            </a:r>
            <a:r>
              <a:rPr lang="en-US" altLang="zh-CN" sz="2133" dirty="0">
                <a:latin typeface="楷体" panose="02010609060101010101" pitchFamily="49" charset="-122"/>
                <a:ea typeface="楷体" panose="02010609060101010101" pitchFamily="49" charset="-122"/>
                <a:cs typeface="楷体" panose="02010609060101010101" pitchFamily="49" charset="-122"/>
              </a:rPr>
              <a:t>〕</a:t>
            </a:r>
            <a:endParaRPr sz="2133" dirty="0">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2.申报材料：单位最大做账期号变更情况说明或批复件</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3.审核级次：一级审核</a:t>
            </a:r>
            <a:endParaRPr lang="en-US" sz="2133" dirty="0">
              <a:latin typeface="楷体" panose="02010609060101010101" pitchFamily="49" charset="-122"/>
              <a:ea typeface="楷体" panose="02010609060101010101" pitchFamily="49" charset="-122"/>
              <a:cs typeface="楷体" panose="02010609060101010101" pitchFamily="49" charset="-122"/>
            </a:endParaRPr>
          </a:p>
          <a:p>
            <a:pPr indent="272176"/>
            <a:endParaRPr sz="2133" dirty="0">
              <a:latin typeface="楷体" panose="02010609060101010101" pitchFamily="49" charset="-122"/>
              <a:ea typeface="楷体" panose="02010609060101010101" pitchFamily="49" charset="-122"/>
              <a:cs typeface="楷体" panose="02010609060101010101" pitchFamily="49" charset="-122"/>
            </a:endParaRPr>
          </a:p>
          <a:p>
            <a:pPr indent="272176"/>
            <a:r>
              <a:rPr lang="zh-CN" altLang="en-US" sz="2133" dirty="0">
                <a:solidFill>
                  <a:srgbClr val="FF0000"/>
                </a:solidFill>
                <a:latin typeface="楷体" panose="02010609060101010101" pitchFamily="49" charset="-122"/>
                <a:ea typeface="楷体" panose="02010609060101010101" pitchFamily="49" charset="-122"/>
                <a:cs typeface="楷体" panose="02010609060101010101" pitchFamily="49" charset="-122"/>
              </a:rPr>
              <a:t>办理要点：</a:t>
            </a:r>
            <a:endParaRPr sz="2133"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1.办理此业务时，可向前或向后修改单位最大做账期号，向前修改不能早于单位已申报费款所属期，且针对新参保的机关事业单位；向后修改不能晚于当前年月。</a:t>
            </a:r>
          </a:p>
          <a:p>
            <a:pPr indent="272176"/>
            <a:r>
              <a:rPr lang="en-US" sz="2133" dirty="0">
                <a:latin typeface="楷体" panose="02010609060101010101" pitchFamily="49" charset="-122"/>
                <a:ea typeface="楷体" panose="02010609060101010101" pitchFamily="49" charset="-122"/>
                <a:cs typeface="楷体" panose="02010609060101010101" pitchFamily="49" charset="-122"/>
              </a:rPr>
              <a:t>  </a:t>
            </a:r>
            <a:r>
              <a:rPr sz="2133" dirty="0">
                <a:latin typeface="楷体" panose="02010609060101010101" pitchFamily="49" charset="-122"/>
                <a:ea typeface="楷体" panose="02010609060101010101" pitchFamily="49" charset="-122"/>
                <a:cs typeface="楷体" panose="02010609060101010101" pitchFamily="49" charset="-122"/>
              </a:rPr>
              <a:t>2.新参保的机关事业单位工伤保险最大做账期号修改不能早于202212。</a:t>
            </a:r>
          </a:p>
        </p:txBody>
      </p:sp>
      <p:sp>
        <p:nvSpPr>
          <p:cNvPr id="5" name="矩形 4">
            <a:extLst>
              <a:ext uri="{FF2B5EF4-FFF2-40B4-BE49-F238E27FC236}">
                <a16:creationId xmlns:a16="http://schemas.microsoft.com/office/drawing/2014/main" id="{0FF673E1-4980-5D76-1D0A-0CC3EE5388B9}"/>
              </a:ext>
            </a:extLst>
          </p:cNvPr>
          <p:cNvSpPr/>
          <p:nvPr/>
        </p:nvSpPr>
        <p:spPr>
          <a:xfrm flipH="1">
            <a:off x="0" y="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BC918C80-90F3-1677-A4FD-6F758E4C12B7}"/>
              </a:ext>
            </a:extLst>
          </p:cNvPr>
          <p:cNvSpPr/>
          <p:nvPr/>
        </p:nvSpPr>
        <p:spPr>
          <a:xfrm>
            <a:off x="2649894" y="282272"/>
            <a:ext cx="7053943"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第二步：单位最大做账期号维护</a:t>
            </a:r>
            <a:endPar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18</a:t>
            </a:fld>
            <a:endParaRPr lang="en-US" dirty="0"/>
          </a:p>
        </p:txBody>
      </p:sp>
      <p:pic>
        <p:nvPicPr>
          <p:cNvPr id="6146" name="Picture 2" descr="F:\彭涛工伤\公务员工伤PPT截图\核心\变更最大做帐期号.jpg"/>
          <p:cNvPicPr>
            <a:picLocks noChangeAspect="1" noChangeArrowheads="1"/>
          </p:cNvPicPr>
          <p:nvPr/>
        </p:nvPicPr>
        <p:blipFill>
          <a:blip r:embed="rId2"/>
          <a:srcRect/>
          <a:stretch>
            <a:fillRect/>
          </a:stretch>
        </p:blipFill>
        <p:spPr bwMode="auto">
          <a:xfrm>
            <a:off x="1091875" y="1071198"/>
            <a:ext cx="9955569" cy="5607906"/>
          </a:xfrm>
          <a:prstGeom prst="rect">
            <a:avLst/>
          </a:prstGeom>
          <a:noFill/>
        </p:spPr>
      </p:pic>
      <p:sp>
        <p:nvSpPr>
          <p:cNvPr id="2" name="矩形 1">
            <a:extLst>
              <a:ext uri="{FF2B5EF4-FFF2-40B4-BE49-F238E27FC236}">
                <a16:creationId xmlns:a16="http://schemas.microsoft.com/office/drawing/2014/main" id="{8C8DDCAA-A014-44B8-0E27-6E9F45388793}"/>
              </a:ext>
            </a:extLst>
          </p:cNvPr>
          <p:cNvSpPr/>
          <p:nvPr/>
        </p:nvSpPr>
        <p:spPr>
          <a:xfrm flipH="1">
            <a:off x="0" y="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D66F741-7714-6007-353B-DA22A9B9C1F1}"/>
              </a:ext>
            </a:extLst>
          </p:cNvPr>
          <p:cNvSpPr/>
          <p:nvPr/>
        </p:nvSpPr>
        <p:spPr>
          <a:xfrm>
            <a:off x="2649894" y="300931"/>
            <a:ext cx="7053943"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第二步：单位最大做账期号维护</a:t>
            </a:r>
            <a:endPar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slow">
    <p:pull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1082351" y="733051"/>
              <a:ext cx="9865370"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第三步：机关事业单位人员信息查询</a:t>
              </a:r>
            </a:p>
          </p:txBody>
        </p:sp>
      </p:grpSp>
      <p:sp>
        <p:nvSpPr>
          <p:cNvPr id="16" name="TextBox 15"/>
          <p:cNvSpPr txBox="1"/>
          <p:nvPr/>
        </p:nvSpPr>
        <p:spPr>
          <a:xfrm>
            <a:off x="6953623" y="1311746"/>
            <a:ext cx="4924247" cy="4616648"/>
          </a:xfrm>
          <a:prstGeom prst="rect">
            <a:avLst/>
          </a:prstGeom>
          <a:noFill/>
        </p:spPr>
        <p:txBody>
          <a:bodyPr wrap="square" lIns="0" tIns="0" rIns="0" bIns="0" rtlCol="0">
            <a:spAutoFit/>
          </a:bodyPr>
          <a:lstStyle>
            <a:defPPr>
              <a:defRPr lang="zh-CN"/>
            </a:defPPr>
            <a:lvl1pPr>
              <a:lnSpc>
                <a:spcPct val="120000"/>
              </a:lnSpc>
              <a:spcBef>
                <a:spcPct val="0"/>
              </a:spcBef>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dirty="0">
                <a:solidFill>
                  <a:srgbClr val="FF0000"/>
                </a:solidFill>
                <a:latin typeface="方正魏碑_GBK" panose="03000509000000000000" pitchFamily="65" charset="-122"/>
                <a:ea typeface="方正魏碑_GBK" panose="03000509000000000000" pitchFamily="65" charset="-122"/>
                <a:sym typeface="微软雅黑" panose="020B0503020204020204" pitchFamily="34" charset="-122"/>
              </a:rPr>
              <a:t>业务场景：</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查询导出单位参加机关事业单位养老保险人员信息。</a:t>
            </a:r>
          </a:p>
          <a:p>
            <a:pPr>
              <a:lnSpc>
                <a:spcPct val="100000"/>
              </a:lnSpc>
            </a:pPr>
            <a:endPar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endParaRPr>
          </a:p>
          <a:p>
            <a:pPr>
              <a:lnSpc>
                <a:spcPct val="100000"/>
              </a:lnSpc>
            </a:pPr>
            <a:r>
              <a:rPr lang="zh-CN" altLang="en-US" sz="2000" dirty="0">
                <a:solidFill>
                  <a:srgbClr val="FF0000"/>
                </a:solidFill>
                <a:latin typeface="方正魏碑_GBK" panose="03000509000000000000" pitchFamily="65" charset="-122"/>
                <a:ea typeface="方正魏碑_GBK" panose="03000509000000000000" pitchFamily="65" charset="-122"/>
                <a:sym typeface="微软雅黑" panose="020B0503020204020204" pitchFamily="34" charset="-122"/>
              </a:rPr>
              <a:t>操作步骤：</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查询统计服务</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单位查询服务</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机关事业单位人员信息查询</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选择“全量模式”→点击查询→点击导出→对导出的人员信息进行核对、录入“本次申报参工时间”“月缴费工资”“参保险种（本次参保仅勾选工伤保险）”→保存表样</a:t>
            </a:r>
          </a:p>
          <a:p>
            <a:pPr>
              <a:lnSpc>
                <a:spcPct val="100000"/>
              </a:lnSpc>
            </a:pPr>
            <a:endPar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endParaRPr>
          </a:p>
          <a:p>
            <a:pPr>
              <a:lnSpc>
                <a:spcPct val="100000"/>
              </a:lnSpc>
            </a:pPr>
            <a:r>
              <a:rPr lang="zh-CN" altLang="en-US" sz="2000" dirty="0">
                <a:solidFill>
                  <a:srgbClr val="FF0000"/>
                </a:solidFill>
                <a:latin typeface="方正魏碑_GBK" panose="03000509000000000000" pitchFamily="65" charset="-122"/>
                <a:ea typeface="方正魏碑_GBK" panose="03000509000000000000" pitchFamily="65" charset="-122"/>
                <a:sym typeface="微软雅黑" panose="020B0503020204020204" pitchFamily="34" charset="-122"/>
              </a:rPr>
              <a:t>全量模式：</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查询导出单位</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2023</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年</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1</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月</a:t>
            </a:r>
            <a:r>
              <a:rPr lang="en-US" altLang="zh-CN"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1</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日前正常参加机关事业单位养老保险的人员信息。</a:t>
            </a:r>
          </a:p>
          <a:p>
            <a:pPr>
              <a:lnSpc>
                <a:spcPct val="100000"/>
              </a:lnSpc>
            </a:pPr>
            <a:endParaRPr lang="zh-CN" altLang="en-US" sz="2000" dirty="0">
              <a:solidFill>
                <a:srgbClr val="FF0000"/>
              </a:solidFill>
              <a:latin typeface="方正魏碑_GBK" panose="03000509000000000000" pitchFamily="65" charset="-122"/>
              <a:ea typeface="方正魏碑_GBK" panose="03000509000000000000" pitchFamily="65" charset="-122"/>
              <a:sym typeface="微软雅黑" panose="020B0503020204020204" pitchFamily="34" charset="-122"/>
            </a:endParaRPr>
          </a:p>
          <a:p>
            <a:pPr>
              <a:lnSpc>
                <a:spcPct val="100000"/>
              </a:lnSpc>
            </a:pPr>
            <a:r>
              <a:rPr lang="zh-CN" altLang="en-US" sz="2000" dirty="0">
                <a:solidFill>
                  <a:srgbClr val="FF0000"/>
                </a:solidFill>
                <a:latin typeface="方正魏碑_GBK" panose="03000509000000000000" pitchFamily="65" charset="-122"/>
                <a:ea typeface="方正魏碑_GBK" panose="03000509000000000000" pitchFamily="65" charset="-122"/>
                <a:sym typeface="微软雅黑" panose="020B0503020204020204" pitchFamily="34" charset="-122"/>
              </a:rPr>
              <a:t>增量模式：</a:t>
            </a:r>
            <a:r>
              <a:rPr lang="zh-CN" altLang="en-US" sz="2000" dirty="0">
                <a:solidFill>
                  <a:schemeClr val="tx1"/>
                </a:solidFill>
                <a:latin typeface="方正魏碑_GBK" panose="03000509000000000000" pitchFamily="65" charset="-122"/>
                <a:ea typeface="方正魏碑_GBK" panose="03000509000000000000" pitchFamily="65" charset="-122"/>
                <a:sym typeface="微软雅黑" panose="020B0503020204020204" pitchFamily="34" charset="-122"/>
              </a:rPr>
              <a:t>查询导出数据为输入时间至今新增参加机关事业单位养老保险的人员信息。</a:t>
            </a:r>
          </a:p>
        </p:txBody>
      </p:sp>
      <p:pic>
        <p:nvPicPr>
          <p:cNvPr id="2" name="图片 2" descr="H:\PPT备用\操作指南\0330操作指南\网申3.30\15综合查询\4机关事业单位人员信息查询\1.png">
            <a:extLst>
              <a:ext uri="{FF2B5EF4-FFF2-40B4-BE49-F238E27FC236}">
                <a16:creationId xmlns:a16="http://schemas.microsoft.com/office/drawing/2014/main" id="{FAEB865B-EE00-2D9A-EB90-8F35394DDBB3}"/>
              </a:ext>
            </a:extLst>
          </p:cNvPr>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a:xfrm>
            <a:off x="487706" y="1819055"/>
            <a:ext cx="6323641" cy="3602031"/>
          </a:xfrm>
          <a:prstGeom prst="rect">
            <a:avLst/>
          </a:prstGeom>
          <a:noFill/>
          <a:ln>
            <a:noFill/>
          </a:ln>
        </p:spPr>
      </p:pic>
    </p:spTree>
  </p:cSld>
  <p:clrMapOvr>
    <a:masterClrMapping/>
  </p:clrMapOvr>
  <p:transition spd="slow">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6554391" y="2000663"/>
            <a:ext cx="5361383"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与养老保险经办上的区别</a:t>
            </a:r>
          </a:p>
        </p:txBody>
      </p:sp>
      <p:sp>
        <p:nvSpPr>
          <p:cNvPr id="78" name="TextBox 77"/>
          <p:cNvSpPr txBox="1"/>
          <p:nvPr/>
        </p:nvSpPr>
        <p:spPr>
          <a:xfrm>
            <a:off x="6554392" y="2894222"/>
            <a:ext cx="5032690"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参保首月业务流程</a:t>
            </a:r>
          </a:p>
        </p:txBody>
      </p:sp>
      <p:sp>
        <p:nvSpPr>
          <p:cNvPr id="79" name="TextBox 78"/>
          <p:cNvSpPr txBox="1"/>
          <p:nvPr/>
        </p:nvSpPr>
        <p:spPr>
          <a:xfrm>
            <a:off x="6581774" y="3914470"/>
            <a:ext cx="5032690"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参保后日常业务流程</a:t>
            </a:r>
          </a:p>
        </p:txBody>
      </p:sp>
      <p:grpSp>
        <p:nvGrpSpPr>
          <p:cNvPr id="81" name="组合 80"/>
          <p:cNvGrpSpPr/>
          <p:nvPr/>
        </p:nvGrpSpPr>
        <p:grpSpPr>
          <a:xfrm>
            <a:off x="5794486" y="1978846"/>
            <a:ext cx="624684" cy="600549"/>
            <a:chOff x="2215144" y="982844"/>
            <a:chExt cx="1120898" cy="842780"/>
          </a:xfrm>
          <a:solidFill>
            <a:srgbClr val="18D2A6"/>
          </a:solidFill>
        </p:grpSpPr>
        <p:sp>
          <p:nvSpPr>
            <p:cNvPr id="82" name="平行四边形 81"/>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83"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84" name="组合 83"/>
          <p:cNvGrpSpPr/>
          <p:nvPr/>
        </p:nvGrpSpPr>
        <p:grpSpPr>
          <a:xfrm>
            <a:off x="5819886" y="3892653"/>
            <a:ext cx="624684" cy="600549"/>
            <a:chOff x="2215144" y="982844"/>
            <a:chExt cx="1120898" cy="842780"/>
          </a:xfrm>
          <a:solidFill>
            <a:srgbClr val="18D2A6"/>
          </a:solidFill>
        </p:grpSpPr>
        <p:sp>
          <p:nvSpPr>
            <p:cNvPr id="85" name="平行四边形 84"/>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86"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87" name="组合 86"/>
          <p:cNvGrpSpPr/>
          <p:nvPr/>
        </p:nvGrpSpPr>
        <p:grpSpPr>
          <a:xfrm>
            <a:off x="5811157" y="2872405"/>
            <a:ext cx="624684" cy="600549"/>
            <a:chOff x="2215144" y="982844"/>
            <a:chExt cx="1120898" cy="842780"/>
          </a:xfrm>
          <a:solidFill>
            <a:srgbClr val="1983B7"/>
          </a:solidFill>
        </p:grpSpPr>
        <p:sp>
          <p:nvSpPr>
            <p:cNvPr id="88" name="平行四边形 87"/>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89" name="文本框 9"/>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35" name="组合 34"/>
          <p:cNvGrpSpPr/>
          <p:nvPr/>
        </p:nvGrpSpPr>
        <p:grpSpPr>
          <a:xfrm rot="13187308">
            <a:off x="-6592880" y="2752868"/>
            <a:ext cx="11496362" cy="6726866"/>
            <a:chOff x="0" y="4292079"/>
            <a:chExt cx="12190414" cy="4843505"/>
          </a:xfrm>
        </p:grpSpPr>
        <p:grpSp>
          <p:nvGrpSpPr>
            <p:cNvPr id="36" name="组合 35"/>
            <p:cNvGrpSpPr/>
            <p:nvPr/>
          </p:nvGrpSpPr>
          <p:grpSpPr>
            <a:xfrm>
              <a:off x="0" y="4692834"/>
              <a:ext cx="12190414" cy="4442750"/>
              <a:chOff x="0" y="5400390"/>
              <a:chExt cx="12190414" cy="4442750"/>
            </a:xfrm>
          </p:grpSpPr>
          <p:grpSp>
            <p:nvGrpSpPr>
              <p:cNvPr id="44" name="组合 43"/>
              <p:cNvGrpSpPr/>
              <p:nvPr/>
            </p:nvGrpSpPr>
            <p:grpSpPr>
              <a:xfrm>
                <a:off x="0" y="5403580"/>
                <a:ext cx="6095207" cy="4439560"/>
                <a:chOff x="0" y="5320120"/>
                <a:chExt cx="12190413" cy="4439560"/>
              </a:xfrm>
            </p:grpSpPr>
            <p:sp>
              <p:nvSpPr>
                <p:cNvPr id="48" name="波形 4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波形 4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6095207" y="5400390"/>
                <a:ext cx="6095207" cy="4439560"/>
                <a:chOff x="0" y="5320120"/>
                <a:chExt cx="12190413" cy="4439560"/>
              </a:xfrm>
            </p:grpSpPr>
            <p:sp>
              <p:nvSpPr>
                <p:cNvPr id="46" name="波形 4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波形 4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 name="组合 36"/>
            <p:cNvGrpSpPr/>
            <p:nvPr/>
          </p:nvGrpSpPr>
          <p:grpSpPr>
            <a:xfrm>
              <a:off x="0" y="4292079"/>
              <a:ext cx="12190414" cy="4442750"/>
              <a:chOff x="0" y="5400390"/>
              <a:chExt cx="12190414" cy="4442750"/>
            </a:xfrm>
          </p:grpSpPr>
          <p:grpSp>
            <p:nvGrpSpPr>
              <p:cNvPr id="38" name="组合 37"/>
              <p:cNvGrpSpPr/>
              <p:nvPr/>
            </p:nvGrpSpPr>
            <p:grpSpPr>
              <a:xfrm>
                <a:off x="0" y="5403580"/>
                <a:ext cx="6095207" cy="4439560"/>
                <a:chOff x="0" y="5320120"/>
                <a:chExt cx="12190413" cy="4439560"/>
              </a:xfrm>
            </p:grpSpPr>
            <p:sp>
              <p:nvSpPr>
                <p:cNvPr id="42" name="波形 41"/>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波形 42"/>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6095207" y="5400390"/>
                <a:ext cx="6095207" cy="4439560"/>
                <a:chOff x="0" y="5320120"/>
                <a:chExt cx="12190413" cy="4439560"/>
              </a:xfrm>
            </p:grpSpPr>
            <p:sp>
              <p:nvSpPr>
                <p:cNvPr id="40" name="波形 3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波形 4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50" name="组合 49"/>
          <p:cNvGrpSpPr/>
          <p:nvPr/>
        </p:nvGrpSpPr>
        <p:grpSpPr>
          <a:xfrm rot="13187308">
            <a:off x="7037427" y="-4308561"/>
            <a:ext cx="11496362" cy="6726866"/>
            <a:chOff x="0" y="4292079"/>
            <a:chExt cx="12190414" cy="4843505"/>
          </a:xfrm>
        </p:grpSpPr>
        <p:grpSp>
          <p:nvGrpSpPr>
            <p:cNvPr id="51" name="组合 50"/>
            <p:cNvGrpSpPr/>
            <p:nvPr/>
          </p:nvGrpSpPr>
          <p:grpSpPr>
            <a:xfrm>
              <a:off x="0" y="4692834"/>
              <a:ext cx="12190414" cy="4442750"/>
              <a:chOff x="0" y="5400390"/>
              <a:chExt cx="12190414" cy="4442750"/>
            </a:xfrm>
          </p:grpSpPr>
          <p:grpSp>
            <p:nvGrpSpPr>
              <p:cNvPr id="59" name="组合 58"/>
              <p:cNvGrpSpPr/>
              <p:nvPr/>
            </p:nvGrpSpPr>
            <p:grpSpPr>
              <a:xfrm>
                <a:off x="0" y="5403580"/>
                <a:ext cx="6095207" cy="4439560"/>
                <a:chOff x="0" y="5320120"/>
                <a:chExt cx="12190413" cy="4439560"/>
              </a:xfrm>
            </p:grpSpPr>
            <p:sp>
              <p:nvSpPr>
                <p:cNvPr id="63" name="波形 6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波形 6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6095207" y="5400390"/>
                <a:ext cx="6095207" cy="4439560"/>
                <a:chOff x="0" y="5320120"/>
                <a:chExt cx="12190413" cy="4439560"/>
              </a:xfrm>
            </p:grpSpPr>
            <p:sp>
              <p:nvSpPr>
                <p:cNvPr id="61" name="波形 6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波形 6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2" name="组合 51"/>
            <p:cNvGrpSpPr/>
            <p:nvPr/>
          </p:nvGrpSpPr>
          <p:grpSpPr>
            <a:xfrm>
              <a:off x="0" y="4292079"/>
              <a:ext cx="12190414" cy="4442750"/>
              <a:chOff x="0" y="5400390"/>
              <a:chExt cx="12190414" cy="4442750"/>
            </a:xfrm>
          </p:grpSpPr>
          <p:grpSp>
            <p:nvGrpSpPr>
              <p:cNvPr id="53" name="组合 52"/>
              <p:cNvGrpSpPr/>
              <p:nvPr/>
            </p:nvGrpSpPr>
            <p:grpSpPr>
              <a:xfrm>
                <a:off x="0" y="5403580"/>
                <a:ext cx="6095207" cy="4439560"/>
                <a:chOff x="0" y="5320120"/>
                <a:chExt cx="12190413" cy="4439560"/>
              </a:xfrm>
            </p:grpSpPr>
            <p:sp>
              <p:nvSpPr>
                <p:cNvPr id="57" name="波形 56"/>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波形 57"/>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6095207" y="5400390"/>
                <a:ext cx="6095207" cy="4439560"/>
                <a:chOff x="0" y="5320120"/>
                <a:chExt cx="12190413" cy="4439560"/>
              </a:xfrm>
            </p:grpSpPr>
            <p:sp>
              <p:nvSpPr>
                <p:cNvPr id="55" name="波形 5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波形 55"/>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65" name="WordArt 293"/>
          <p:cNvSpPr>
            <a:spLocks noChangeArrowheads="1" noChangeShapeType="1" noTextEdit="1"/>
          </p:cNvSpPr>
          <p:nvPr/>
        </p:nvSpPr>
        <p:spPr bwMode="auto">
          <a:xfrm>
            <a:off x="2568174" y="1646583"/>
            <a:ext cx="1910707" cy="8913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zh-CN" altLang="en-US" sz="4400" b="1" kern="10" dirty="0">
                <a:solidFill>
                  <a:srgbClr val="18D2A6"/>
                </a:solidFill>
                <a:latin typeface="微软雅黑" panose="020B0503020204020204" pitchFamily="34" charset="-122"/>
                <a:ea typeface="微软雅黑" panose="020B0503020204020204" pitchFamily="34" charset="-122"/>
              </a:rPr>
              <a:t>目录</a:t>
            </a:r>
          </a:p>
        </p:txBody>
      </p:sp>
      <p:sp>
        <p:nvSpPr>
          <p:cNvPr id="66" name="WordArt 294"/>
          <p:cNvSpPr>
            <a:spLocks noChangeArrowheads="1" noChangeShapeType="1" noTextEdit="1"/>
          </p:cNvSpPr>
          <p:nvPr/>
        </p:nvSpPr>
        <p:spPr bwMode="auto">
          <a:xfrm>
            <a:off x="2575905" y="2843913"/>
            <a:ext cx="1895244" cy="252621"/>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r>
              <a:rPr lang="en-US" altLang="zh-CN" sz="4400" dirty="0">
                <a:solidFill>
                  <a:srgbClr val="18D2A6"/>
                </a:solidFill>
                <a:latin typeface="微软雅黑" panose="020B0503020204020204" pitchFamily="34" charset="-122"/>
                <a:ea typeface="微软雅黑" panose="020B0503020204020204" pitchFamily="34" charset="-122"/>
              </a:rPr>
              <a:t>CONTENTS</a:t>
            </a:r>
            <a:endParaRPr lang="zh-CN" altLang="en-US" sz="4400" dirty="0">
              <a:solidFill>
                <a:srgbClr val="18D2A6"/>
              </a:solidFill>
              <a:latin typeface="微软雅黑" panose="020B0503020204020204" pitchFamily="34" charset="-122"/>
              <a:ea typeface="微软雅黑" panose="020B0503020204020204" pitchFamily="34" charset="-122"/>
            </a:endParaRPr>
          </a:p>
        </p:txBody>
      </p:sp>
      <p:sp>
        <p:nvSpPr>
          <p:cNvPr id="2" name="TextBox 78">
            <a:extLst>
              <a:ext uri="{FF2B5EF4-FFF2-40B4-BE49-F238E27FC236}">
                <a16:creationId xmlns:a16="http://schemas.microsoft.com/office/drawing/2014/main" id="{110E8DF4-A308-A01A-3315-B48D824A8DEF}"/>
              </a:ext>
            </a:extLst>
          </p:cNvPr>
          <p:cNvSpPr txBox="1"/>
          <p:nvPr/>
        </p:nvSpPr>
        <p:spPr>
          <a:xfrm>
            <a:off x="6581774" y="4809820"/>
            <a:ext cx="5032690"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其他业务模块功能</a:t>
            </a:r>
          </a:p>
        </p:txBody>
      </p:sp>
      <p:grpSp>
        <p:nvGrpSpPr>
          <p:cNvPr id="6" name="组合 5">
            <a:extLst>
              <a:ext uri="{FF2B5EF4-FFF2-40B4-BE49-F238E27FC236}">
                <a16:creationId xmlns:a16="http://schemas.microsoft.com/office/drawing/2014/main" id="{BAEC52A6-21A8-8B9E-86CE-DFED8375FBC7}"/>
              </a:ext>
            </a:extLst>
          </p:cNvPr>
          <p:cNvGrpSpPr/>
          <p:nvPr/>
        </p:nvGrpSpPr>
        <p:grpSpPr>
          <a:xfrm>
            <a:off x="5836971" y="4771155"/>
            <a:ext cx="624684" cy="600549"/>
            <a:chOff x="2215144" y="982844"/>
            <a:chExt cx="1120898" cy="842780"/>
          </a:xfrm>
          <a:solidFill>
            <a:srgbClr val="1983B7"/>
          </a:solidFill>
        </p:grpSpPr>
        <p:sp>
          <p:nvSpPr>
            <p:cNvPr id="7" name="平行四边形 6">
              <a:extLst>
                <a:ext uri="{FF2B5EF4-FFF2-40B4-BE49-F238E27FC236}">
                  <a16:creationId xmlns:a16="http://schemas.microsoft.com/office/drawing/2014/main" id="{1C22070B-02EA-EA9B-5874-C32A43C056BD}"/>
                </a:ext>
              </a:extLst>
            </p:cNvPr>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8" name="文本框 9">
              <a:extLst>
                <a:ext uri="{FF2B5EF4-FFF2-40B4-BE49-F238E27FC236}">
                  <a16:creationId xmlns:a16="http://schemas.microsoft.com/office/drawing/2014/main" id="{66AE82B7-6996-E41D-97D2-D48D179A6CAC}"/>
                </a:ext>
              </a:extLst>
            </p:cNvPr>
            <p:cNvSpPr txBox="1"/>
            <p:nvPr/>
          </p:nvSpPr>
          <p:spPr>
            <a:xfrm>
              <a:off x="2245058" y="1046848"/>
              <a:ext cx="1066799" cy="734260"/>
            </a:xfrm>
            <a:prstGeom prst="rect">
              <a:avLst/>
            </a:prstGeom>
            <a:grpFill/>
          </p:spPr>
          <p:txBody>
            <a:bodyPr wrap="square"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20</a:t>
            </a:fld>
            <a:endParaRPr lang="en-US" dirty="0"/>
          </a:p>
        </p:txBody>
      </p:sp>
      <p:pic>
        <p:nvPicPr>
          <p:cNvPr id="10243" name="Picture 3" descr="F:\彭涛工伤\公务员工伤PPT截图\网厅\外网截图\4.jpg"/>
          <p:cNvPicPr>
            <a:picLocks noChangeAspect="1" noChangeArrowheads="1"/>
          </p:cNvPicPr>
          <p:nvPr/>
        </p:nvPicPr>
        <p:blipFill>
          <a:blip r:embed="rId2"/>
          <a:srcRect/>
          <a:stretch>
            <a:fillRect/>
          </a:stretch>
        </p:blipFill>
        <p:spPr bwMode="auto">
          <a:xfrm>
            <a:off x="1384989" y="1158240"/>
            <a:ext cx="9562731" cy="5389434"/>
          </a:xfrm>
          <a:prstGeom prst="rect">
            <a:avLst/>
          </a:prstGeom>
          <a:noFill/>
        </p:spPr>
      </p:pic>
      <p:grpSp>
        <p:nvGrpSpPr>
          <p:cNvPr id="6" name="组合 5">
            <a:extLst>
              <a:ext uri="{FF2B5EF4-FFF2-40B4-BE49-F238E27FC236}">
                <a16:creationId xmlns:a16="http://schemas.microsoft.com/office/drawing/2014/main" id="{1E1AAE98-0538-5ADC-0232-49EDDA4370D9}"/>
              </a:ext>
            </a:extLst>
          </p:cNvPr>
          <p:cNvGrpSpPr/>
          <p:nvPr/>
        </p:nvGrpSpPr>
        <p:grpSpPr>
          <a:xfrm>
            <a:off x="-6" y="720"/>
            <a:ext cx="12190413" cy="1157520"/>
            <a:chOff x="-6" y="395508"/>
            <a:chExt cx="12190413" cy="1157520"/>
          </a:xfrm>
        </p:grpSpPr>
        <p:sp>
          <p:nvSpPr>
            <p:cNvPr id="7" name="矩形 6">
              <a:extLst>
                <a:ext uri="{FF2B5EF4-FFF2-40B4-BE49-F238E27FC236}">
                  <a16:creationId xmlns:a16="http://schemas.microsoft.com/office/drawing/2014/main" id="{021F1EAF-119B-F38B-2395-61D7EFE1CC99}"/>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3">
              <a:extLst>
                <a:ext uri="{FF2B5EF4-FFF2-40B4-BE49-F238E27FC236}">
                  <a16:creationId xmlns:a16="http://schemas.microsoft.com/office/drawing/2014/main" id="{00079B0C-D287-1DC1-2BCC-CE3C6F78A95C}"/>
                </a:ext>
              </a:extLst>
            </p:cNvPr>
            <p:cNvSpPr/>
            <p:nvPr/>
          </p:nvSpPr>
          <p:spPr>
            <a:xfrm>
              <a:off x="1082351" y="733051"/>
              <a:ext cx="9865370"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第三步：机关事业单位人员信息查询</a:t>
              </a:r>
            </a:p>
          </p:txBody>
        </p:sp>
      </p:grpSp>
    </p:spTree>
  </p:cSld>
  <p:clrMapOvr>
    <a:masterClrMapping/>
  </p:clrMapOvr>
  <p:transition spd="slow">
    <p:pull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21</a:t>
            </a:fld>
            <a:endParaRPr lang="en-US" dirty="0"/>
          </a:p>
        </p:txBody>
      </p:sp>
      <p:pic>
        <p:nvPicPr>
          <p:cNvPr id="11266" name="Picture 2" descr="F:\彭涛工伤\公务员工伤PPT截图\网厅\外网截图\导出人员明细表.jpg"/>
          <p:cNvPicPr>
            <a:picLocks noChangeAspect="1" noChangeArrowheads="1"/>
          </p:cNvPicPr>
          <p:nvPr/>
        </p:nvPicPr>
        <p:blipFill>
          <a:blip r:embed="rId2"/>
          <a:srcRect/>
          <a:stretch>
            <a:fillRect/>
          </a:stretch>
        </p:blipFill>
        <p:spPr bwMode="auto">
          <a:xfrm>
            <a:off x="1371420" y="1214407"/>
            <a:ext cx="9435976" cy="5306918"/>
          </a:xfrm>
          <a:prstGeom prst="rect">
            <a:avLst/>
          </a:prstGeom>
          <a:noFill/>
        </p:spPr>
      </p:pic>
      <p:grpSp>
        <p:nvGrpSpPr>
          <p:cNvPr id="2" name="组合 1">
            <a:extLst>
              <a:ext uri="{FF2B5EF4-FFF2-40B4-BE49-F238E27FC236}">
                <a16:creationId xmlns:a16="http://schemas.microsoft.com/office/drawing/2014/main" id="{9AD9442F-1A0E-4167-D3F2-3EA70C37154C}"/>
              </a:ext>
            </a:extLst>
          </p:cNvPr>
          <p:cNvGrpSpPr/>
          <p:nvPr/>
        </p:nvGrpSpPr>
        <p:grpSpPr>
          <a:xfrm>
            <a:off x="-6" y="720"/>
            <a:ext cx="12190413" cy="1157520"/>
            <a:chOff x="-6" y="395508"/>
            <a:chExt cx="12190413" cy="1157520"/>
          </a:xfrm>
        </p:grpSpPr>
        <p:sp>
          <p:nvSpPr>
            <p:cNvPr id="4" name="矩形 3">
              <a:extLst>
                <a:ext uri="{FF2B5EF4-FFF2-40B4-BE49-F238E27FC236}">
                  <a16:creationId xmlns:a16="http://schemas.microsoft.com/office/drawing/2014/main" id="{B168DD89-E780-7B7F-505B-375251303CF0}"/>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E1E37586-C485-FFFB-B00C-C23F1C65C9FA}"/>
                </a:ext>
              </a:extLst>
            </p:cNvPr>
            <p:cNvSpPr/>
            <p:nvPr/>
          </p:nvSpPr>
          <p:spPr>
            <a:xfrm>
              <a:off x="1082351" y="733051"/>
              <a:ext cx="9865370"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第三步：机关事业单位人员信息查询</a:t>
              </a:r>
            </a:p>
          </p:txBody>
        </p:sp>
      </p:grpSp>
    </p:spTree>
  </p:cSld>
  <p:clrMapOvr>
    <a:masterClrMapping/>
  </p:clrMapOvr>
  <p:transition spd="slow">
    <p:pull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1082351" y="733051"/>
              <a:ext cx="9865370"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第三步：机关事业单位人员信息查询</a:t>
              </a:r>
            </a:p>
          </p:txBody>
        </p:sp>
      </p:grpSp>
      <p:pic>
        <p:nvPicPr>
          <p:cNvPr id="4" name="图片 4">
            <a:extLst>
              <a:ext uri="{FF2B5EF4-FFF2-40B4-BE49-F238E27FC236}">
                <a16:creationId xmlns:a16="http://schemas.microsoft.com/office/drawing/2014/main" id="{3AF02EAE-99D2-99FC-E5BB-452F1876B1D6}"/>
              </a:ext>
            </a:extLst>
          </p:cNvPr>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a:xfrm>
            <a:off x="289718" y="1495783"/>
            <a:ext cx="11610975" cy="2360930"/>
          </a:xfrm>
          <a:prstGeom prst="rect">
            <a:avLst/>
          </a:prstGeom>
          <a:noFill/>
        </p:spPr>
      </p:pic>
      <p:sp>
        <p:nvSpPr>
          <p:cNvPr id="5" name="文本框 4">
            <a:extLst>
              <a:ext uri="{FF2B5EF4-FFF2-40B4-BE49-F238E27FC236}">
                <a16:creationId xmlns:a16="http://schemas.microsoft.com/office/drawing/2014/main" id="{126FC5C9-F810-E22E-FFE4-368B0F78C84B}"/>
              </a:ext>
            </a:extLst>
          </p:cNvPr>
          <p:cNvSpPr txBox="1"/>
          <p:nvPr/>
        </p:nvSpPr>
        <p:spPr>
          <a:xfrm>
            <a:off x="688498" y="4343758"/>
            <a:ext cx="10378440" cy="1522095"/>
          </a:xfrm>
          <a:prstGeom prst="rect">
            <a:avLst/>
          </a:prstGeom>
          <a:noFill/>
        </p:spPr>
        <p:txBody>
          <a:bodyPr wrap="square" rtlCol="0">
            <a:noAutofit/>
          </a:bodyPr>
          <a:lstStyle/>
          <a:p>
            <a:r>
              <a:rPr lang="zh-CN" altLang="en-US" b="1" dirty="0">
                <a:solidFill>
                  <a:srgbClr val="FF0000"/>
                </a:solidFill>
                <a:latin typeface="方正魏碑_GBK" panose="03000509000000000000" pitchFamily="65" charset="-122"/>
                <a:ea typeface="方正魏碑_GBK" panose="03000509000000000000" pitchFamily="65" charset="-122"/>
              </a:rPr>
              <a:t>注意事项：</a:t>
            </a:r>
            <a:r>
              <a:rPr lang="zh-CN" altLang="en-US" dirty="0">
                <a:latin typeface="方正魏碑_GBK" panose="03000509000000000000" pitchFamily="65" charset="-122"/>
                <a:ea typeface="方正魏碑_GBK" panose="03000509000000000000" pitchFamily="65" charset="-122"/>
              </a:rPr>
              <a:t>此表样请勿更改。导入系统办理</a:t>
            </a:r>
            <a:r>
              <a:rPr lang="en-US" altLang="zh-CN" dirty="0">
                <a:latin typeface="方正魏碑_GBK" panose="03000509000000000000" pitchFamily="65" charset="-122"/>
                <a:ea typeface="方正魏碑_GBK" panose="03000509000000000000" pitchFamily="65" charset="-122"/>
              </a:rPr>
              <a:t>〔</a:t>
            </a:r>
            <a:r>
              <a:rPr lang="zh-CN" altLang="en-US" dirty="0">
                <a:latin typeface="方正魏碑_GBK" panose="03000509000000000000" pitchFamily="65" charset="-122"/>
                <a:ea typeface="方正魏碑_GBK" panose="03000509000000000000" pitchFamily="65" charset="-122"/>
              </a:rPr>
              <a:t>单位职工参保登记/续保</a:t>
            </a:r>
            <a:r>
              <a:rPr lang="en-US" altLang="zh-CN" dirty="0">
                <a:latin typeface="方正魏碑_GBK" panose="03000509000000000000" pitchFamily="65" charset="-122"/>
                <a:ea typeface="方正魏碑_GBK" panose="03000509000000000000" pitchFamily="65" charset="-122"/>
              </a:rPr>
              <a:t>〕</a:t>
            </a:r>
            <a:r>
              <a:rPr lang="zh-CN" altLang="en-US" dirty="0">
                <a:latin typeface="方正魏碑_GBK" panose="03000509000000000000" pitchFamily="65" charset="-122"/>
                <a:ea typeface="方正魏碑_GBK" panose="03000509000000000000" pitchFamily="65" charset="-122"/>
              </a:rPr>
              <a:t>业务时，“以上一行为填写示例请从下一行开始按示例填写”此提示及以上内容请勿删除。</a:t>
            </a:r>
          </a:p>
          <a:p>
            <a:endParaRPr lang="zh-CN" altLang="en-US" b="1" dirty="0">
              <a:latin typeface="方正魏碑_GBK" panose="03000509000000000000" pitchFamily="65" charset="-122"/>
              <a:ea typeface="方正魏碑_GBK" panose="03000509000000000000" pitchFamily="65" charset="-122"/>
            </a:endParaRPr>
          </a:p>
          <a:p>
            <a:r>
              <a:rPr lang="zh-CN" altLang="en-US" b="1" dirty="0">
                <a:solidFill>
                  <a:srgbClr val="FF0000"/>
                </a:solidFill>
                <a:latin typeface="方正魏碑_GBK" panose="03000509000000000000" pitchFamily="65" charset="-122"/>
                <a:ea typeface="方正魏碑_GBK" panose="03000509000000000000" pitchFamily="65" charset="-122"/>
              </a:rPr>
              <a:t>填表常见问题：</a:t>
            </a:r>
            <a:r>
              <a:rPr lang="zh-CN" altLang="en-US" dirty="0">
                <a:latin typeface="方正魏碑_GBK" panose="03000509000000000000" pitchFamily="65" charset="-122"/>
                <a:ea typeface="方正魏碑_GBK" panose="03000509000000000000" pitchFamily="65" charset="-122"/>
              </a:rPr>
              <a:t>月缴费工资，以行政部门政策为准。</a:t>
            </a:r>
          </a:p>
          <a:p>
            <a:endParaRPr lang="zh-CN" altLang="en-US" dirty="0"/>
          </a:p>
        </p:txBody>
      </p:sp>
    </p:spTree>
    <p:extLst>
      <p:ext uri="{BB962C8B-B14F-4D97-AF65-F5344CB8AC3E}">
        <p14:creationId xmlns:p14="http://schemas.microsoft.com/office/powerpoint/2010/main" val="3926252292"/>
      </p:ext>
    </p:extLst>
  </p:cSld>
  <p:clrMapOvr>
    <a:masterClrMapping/>
  </p:clrMapOvr>
  <p:transition spd="slow">
    <p:pull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287208" y="1304770"/>
            <a:ext cx="4655892" cy="4708981"/>
          </a:xfrm>
          <a:prstGeom prst="rect">
            <a:avLst/>
          </a:prstGeom>
          <a:noFill/>
        </p:spPr>
        <p:txBody>
          <a:bodyPr wrap="square">
            <a:spAutoFit/>
          </a:bodyPr>
          <a:lstStyle/>
          <a:p>
            <a:r>
              <a:rPr lang="zh-CN" altLang="en-US" sz="2000" dirty="0">
                <a:solidFill>
                  <a:srgbClr val="FF0000"/>
                </a:solidFill>
                <a:latin typeface="华文楷体" panose="02010600040101010101" pitchFamily="2" charset="-122"/>
                <a:ea typeface="华文楷体" panose="02010600040101010101" pitchFamily="2" charset="-122"/>
              </a:rPr>
              <a:t>业务场景：</a:t>
            </a:r>
            <a:r>
              <a:rPr lang="zh-CN" altLang="en-US" sz="2000" dirty="0">
                <a:latin typeface="华文楷体" panose="02010600040101010101" pitchFamily="2" charset="-122"/>
                <a:ea typeface="华文楷体" panose="02010600040101010101" pitchFamily="2" charset="-122"/>
              </a:rPr>
              <a:t>为参保单位新增人员办理参保</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续保登记，本次仅办理单位工伤保险参保。</a:t>
            </a:r>
          </a:p>
          <a:p>
            <a:endParaRPr lang="zh-CN" altLang="en-US" sz="2000" dirty="0">
              <a:latin typeface="华文楷体" panose="02010600040101010101" pitchFamily="2" charset="-122"/>
              <a:ea typeface="华文楷体" panose="02010600040101010101" pitchFamily="2" charset="-122"/>
            </a:endParaRPr>
          </a:p>
          <a:p>
            <a:r>
              <a:rPr lang="zh-CN" altLang="en-US" sz="2000" dirty="0">
                <a:solidFill>
                  <a:srgbClr val="FF0000"/>
                </a:solidFill>
                <a:latin typeface="华文楷体" panose="02010600040101010101" pitchFamily="2" charset="-122"/>
                <a:ea typeface="华文楷体" panose="02010600040101010101" pitchFamily="2" charset="-122"/>
              </a:rPr>
              <a:t>操作步骤：</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社会保险登记</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职工参保登记</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单位职工参保登记</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续保</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勾选我已阅读→下一步→选择批量模式，导入相关人员信息→添加校验→下一步→上传附件材料（经办人本人身份证）→保存→核对系统自动生成表单→确认提交</a:t>
            </a:r>
          </a:p>
          <a:p>
            <a:endParaRPr lang="en-US" altLang="zh-CN" sz="2000" dirty="0">
              <a:solidFill>
                <a:srgbClr val="FF0000"/>
              </a:solidFill>
              <a:latin typeface="华文楷体" panose="02010600040101010101" pitchFamily="2" charset="-122"/>
              <a:ea typeface="华文楷体" panose="02010600040101010101" pitchFamily="2" charset="-122"/>
            </a:endParaRPr>
          </a:p>
          <a:p>
            <a:r>
              <a:rPr lang="zh-CN" altLang="en-US" sz="2000" dirty="0">
                <a:solidFill>
                  <a:srgbClr val="FF0000"/>
                </a:solidFill>
                <a:latin typeface="华文楷体" panose="02010600040101010101" pitchFamily="2" charset="-122"/>
                <a:ea typeface="华文楷体" panose="02010600040101010101" pitchFamily="2" charset="-122"/>
              </a:rPr>
              <a:t>注意事项：</a:t>
            </a:r>
            <a:r>
              <a:rPr lang="zh-CN" altLang="en-US" sz="2000" dirty="0">
                <a:latin typeface="华文楷体" panose="02010600040101010101" pitchFamily="2" charset="-122"/>
                <a:ea typeface="华文楷体" panose="02010600040101010101" pitchFamily="2" charset="-122"/>
              </a:rPr>
              <a:t>点击“完成”页面底部的</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确认提交</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后业务办结，否则业务办理无效。</a:t>
            </a:r>
          </a:p>
        </p:txBody>
      </p:sp>
      <p:pic>
        <p:nvPicPr>
          <p:cNvPr id="2" name="图片 12">
            <a:extLst>
              <a:ext uri="{FF2B5EF4-FFF2-40B4-BE49-F238E27FC236}">
                <a16:creationId xmlns:a16="http://schemas.microsoft.com/office/drawing/2014/main" id="{C5C390E4-95EF-431B-91E3-D22AFEB4E43E}"/>
              </a:ext>
            </a:extLst>
          </p:cNvPr>
          <p:cNvPicPr/>
          <p:nvPr>
            <p:custDataLst>
              <p:tags r:id="rId1"/>
            </p:custDataLst>
          </p:nvPr>
        </p:nvPicPr>
        <p:blipFill>
          <a:blip r:embed="rId4"/>
          <a:stretch>
            <a:fillRect/>
          </a:stretch>
        </p:blipFill>
        <p:spPr>
          <a:xfrm>
            <a:off x="247313" y="1715640"/>
            <a:ext cx="6676001" cy="3920050"/>
          </a:xfrm>
          <a:prstGeom prst="rect">
            <a:avLst/>
          </a:prstGeom>
        </p:spPr>
      </p:pic>
    </p:spTree>
    <p:extLst>
      <p:ext uri="{BB962C8B-B14F-4D97-AF65-F5344CB8AC3E}">
        <p14:creationId xmlns:p14="http://schemas.microsoft.com/office/powerpoint/2010/main" val="3335365871"/>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24</a:t>
            </a:fld>
            <a:endParaRPr lang="en-US" dirty="0"/>
          </a:p>
        </p:txBody>
      </p:sp>
      <p:pic>
        <p:nvPicPr>
          <p:cNvPr id="12290" name="Picture 2" descr="F:\彭涛工伤\公务员工伤PPT截图\网厅\外网截图\5.jpg"/>
          <p:cNvPicPr>
            <a:picLocks noChangeAspect="1" noChangeArrowheads="1"/>
          </p:cNvPicPr>
          <p:nvPr/>
        </p:nvPicPr>
        <p:blipFill>
          <a:blip r:embed="rId2"/>
          <a:stretch>
            <a:fillRect/>
          </a:stretch>
        </p:blipFill>
        <p:spPr bwMode="auto">
          <a:xfrm>
            <a:off x="970382" y="1158239"/>
            <a:ext cx="9894494" cy="5564794"/>
          </a:xfrm>
          <a:prstGeom prst="rect">
            <a:avLst/>
          </a:prstGeom>
          <a:noFill/>
        </p:spPr>
      </p:pic>
      <p:grpSp>
        <p:nvGrpSpPr>
          <p:cNvPr id="2" name="组合 1">
            <a:extLst>
              <a:ext uri="{FF2B5EF4-FFF2-40B4-BE49-F238E27FC236}">
                <a16:creationId xmlns:a16="http://schemas.microsoft.com/office/drawing/2014/main" id="{C5856C93-D750-ED3E-6177-CF81AB00E884}"/>
              </a:ext>
            </a:extLst>
          </p:cNvPr>
          <p:cNvGrpSpPr/>
          <p:nvPr/>
        </p:nvGrpSpPr>
        <p:grpSpPr>
          <a:xfrm>
            <a:off x="-6" y="720"/>
            <a:ext cx="12190413" cy="1157520"/>
            <a:chOff x="-6" y="395508"/>
            <a:chExt cx="12190413" cy="1157520"/>
          </a:xfrm>
        </p:grpSpPr>
        <p:sp>
          <p:nvSpPr>
            <p:cNvPr id="4" name="矩形 3">
              <a:extLst>
                <a:ext uri="{FF2B5EF4-FFF2-40B4-BE49-F238E27FC236}">
                  <a16:creationId xmlns:a16="http://schemas.microsoft.com/office/drawing/2014/main" id="{6399722A-F1EC-C4ED-7596-8894E7F2C19A}"/>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9C2CA28A-F251-F72F-A2F3-B23E81229BBD}"/>
                </a:ext>
              </a:extLst>
            </p:cNvPr>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Tree>
  </p:cSld>
  <p:clrMapOvr>
    <a:masterClrMapping/>
  </p:clrMapOvr>
  <p:transition spd="slow">
    <p:cover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25</a:t>
            </a:fld>
            <a:endParaRPr lang="en-US" dirty="0"/>
          </a:p>
        </p:txBody>
      </p:sp>
      <p:pic>
        <p:nvPicPr>
          <p:cNvPr id="13314" name="Picture 2" descr="F:\彭涛工伤\公务员工伤PPT截图\网厅\外网截图\6.jpg"/>
          <p:cNvPicPr>
            <a:picLocks noChangeAspect="1" noChangeArrowheads="1"/>
          </p:cNvPicPr>
          <p:nvPr/>
        </p:nvPicPr>
        <p:blipFill>
          <a:blip r:embed="rId2"/>
          <a:stretch>
            <a:fillRect/>
          </a:stretch>
        </p:blipFill>
        <p:spPr bwMode="auto">
          <a:xfrm>
            <a:off x="838090" y="1158239"/>
            <a:ext cx="9937104" cy="5588758"/>
          </a:xfrm>
          <a:prstGeom prst="rect">
            <a:avLst/>
          </a:prstGeom>
          <a:noFill/>
        </p:spPr>
      </p:pic>
      <p:grpSp>
        <p:nvGrpSpPr>
          <p:cNvPr id="2" name="组合 1">
            <a:extLst>
              <a:ext uri="{FF2B5EF4-FFF2-40B4-BE49-F238E27FC236}">
                <a16:creationId xmlns:a16="http://schemas.microsoft.com/office/drawing/2014/main" id="{8F023D72-B139-D65C-E39D-C38326F9EF0D}"/>
              </a:ext>
            </a:extLst>
          </p:cNvPr>
          <p:cNvGrpSpPr/>
          <p:nvPr/>
        </p:nvGrpSpPr>
        <p:grpSpPr>
          <a:xfrm>
            <a:off x="-6" y="720"/>
            <a:ext cx="12190413" cy="1157520"/>
            <a:chOff x="-6" y="395508"/>
            <a:chExt cx="12190413" cy="1157520"/>
          </a:xfrm>
        </p:grpSpPr>
        <p:sp>
          <p:nvSpPr>
            <p:cNvPr id="4" name="矩形 3">
              <a:extLst>
                <a:ext uri="{FF2B5EF4-FFF2-40B4-BE49-F238E27FC236}">
                  <a16:creationId xmlns:a16="http://schemas.microsoft.com/office/drawing/2014/main" id="{BB7E6F24-72B5-9EF9-0698-55262B0EC041}"/>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766E9AC9-2EA7-1418-6DF5-2DD06EAF0C16}"/>
                </a:ext>
              </a:extLst>
            </p:cNvPr>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Tree>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26</a:t>
            </a:fld>
            <a:endParaRPr lang="en-US" dirty="0"/>
          </a:p>
        </p:txBody>
      </p:sp>
      <p:pic>
        <p:nvPicPr>
          <p:cNvPr id="14338" name="Picture 2" descr="F:\彭涛工伤\公务员工伤PPT截图\网厅\外网截图\8.jpg"/>
          <p:cNvPicPr>
            <a:picLocks noChangeAspect="1" noChangeArrowheads="1"/>
          </p:cNvPicPr>
          <p:nvPr/>
        </p:nvPicPr>
        <p:blipFill>
          <a:blip r:embed="rId3"/>
          <a:stretch>
            <a:fillRect/>
          </a:stretch>
        </p:blipFill>
        <p:spPr bwMode="auto">
          <a:xfrm>
            <a:off x="1090018" y="1185366"/>
            <a:ext cx="9537550" cy="5364043"/>
          </a:xfrm>
          <a:prstGeom prst="rect">
            <a:avLst/>
          </a:prstGeom>
          <a:noFill/>
        </p:spPr>
      </p:pic>
      <p:grpSp>
        <p:nvGrpSpPr>
          <p:cNvPr id="2" name="组合 1">
            <a:extLst>
              <a:ext uri="{FF2B5EF4-FFF2-40B4-BE49-F238E27FC236}">
                <a16:creationId xmlns:a16="http://schemas.microsoft.com/office/drawing/2014/main" id="{6CF22FEB-39BA-5568-987D-562FCE233248}"/>
              </a:ext>
            </a:extLst>
          </p:cNvPr>
          <p:cNvGrpSpPr/>
          <p:nvPr/>
        </p:nvGrpSpPr>
        <p:grpSpPr>
          <a:xfrm>
            <a:off x="-6" y="720"/>
            <a:ext cx="12190413" cy="1157520"/>
            <a:chOff x="-6" y="395508"/>
            <a:chExt cx="12190413" cy="1157520"/>
          </a:xfrm>
        </p:grpSpPr>
        <p:sp>
          <p:nvSpPr>
            <p:cNvPr id="5" name="矩形 4">
              <a:extLst>
                <a:ext uri="{FF2B5EF4-FFF2-40B4-BE49-F238E27FC236}">
                  <a16:creationId xmlns:a16="http://schemas.microsoft.com/office/drawing/2014/main" id="{72835B93-878B-5B5D-2347-BD7ACDF95B34}"/>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DEC1894D-D220-7F9F-CB59-2B52A2CFEA1F}"/>
                </a:ext>
              </a:extLst>
            </p:cNvPr>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Tree>
  </p:cSld>
  <p:clrMapOvr>
    <a:masterClrMapping/>
  </p:clrMapOvr>
  <p:transition spd="slow">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
        <p:nvSpPr>
          <p:cNvPr id="5" name="文本框 4">
            <a:extLst>
              <a:ext uri="{FF2B5EF4-FFF2-40B4-BE49-F238E27FC236}">
                <a16:creationId xmlns:a16="http://schemas.microsoft.com/office/drawing/2014/main" id="{7A96A06A-F520-CE47-F92D-4A5A8572A2F6}"/>
              </a:ext>
            </a:extLst>
          </p:cNvPr>
          <p:cNvSpPr txBox="1"/>
          <p:nvPr/>
        </p:nvSpPr>
        <p:spPr>
          <a:xfrm>
            <a:off x="1194629" y="1887258"/>
            <a:ext cx="9179560" cy="3664455"/>
          </a:xfrm>
          <a:prstGeom prst="rect">
            <a:avLst/>
          </a:prstGeom>
          <a:noFill/>
        </p:spPr>
        <p:txBody>
          <a:bodyPr wrap="square" rtlCol="0">
            <a:noAutofit/>
          </a:bodyPr>
          <a:lstStyle/>
          <a:p>
            <a:r>
              <a:rPr lang="zh-CN" altLang="en-US" sz="2400" dirty="0">
                <a:solidFill>
                  <a:srgbClr val="FF0000"/>
                </a:solidFill>
                <a:latin typeface="方正楷体_GBK" panose="03000509000000000000" pitchFamily="65" charset="-122"/>
                <a:ea typeface="方正楷体_GBK" panose="03000509000000000000" pitchFamily="65" charset="-122"/>
                <a:sym typeface="+mn-ea"/>
              </a:rPr>
              <a:t>导出《校验不通过数据 》，</a:t>
            </a:r>
            <a:r>
              <a:rPr lang="zh-CN" altLang="en-US" sz="2400" dirty="0">
                <a:solidFill>
                  <a:srgbClr val="FF0000"/>
                </a:solidFill>
                <a:latin typeface="方正楷体_GBK" panose="03000509000000000000" pitchFamily="65" charset="-122"/>
                <a:ea typeface="方正楷体_GBK" panose="03000509000000000000" pitchFamily="65" charset="-122"/>
              </a:rPr>
              <a:t>常见阻断情形及解决办法：</a:t>
            </a:r>
            <a:endParaRPr lang="en-US" altLang="zh-CN" sz="2400" dirty="0">
              <a:solidFill>
                <a:srgbClr val="FF0000"/>
              </a:solidFill>
              <a:latin typeface="方正楷体_GBK" panose="03000509000000000000" pitchFamily="65" charset="-122"/>
              <a:ea typeface="方正楷体_GBK" panose="03000509000000000000" pitchFamily="65" charset="-122"/>
            </a:endParaRPr>
          </a:p>
          <a:p>
            <a:endParaRPr lang="zh-CN" altLang="en-US" sz="2400" dirty="0">
              <a:solidFill>
                <a:srgbClr val="FF0000"/>
              </a:solidFill>
              <a:latin typeface="方正楷体_GBK" panose="03000509000000000000" pitchFamily="65" charset="-122"/>
              <a:ea typeface="方正楷体_GBK" panose="03000509000000000000" pitchFamily="65" charset="-122"/>
            </a:endParaRPr>
          </a:p>
          <a:p>
            <a:r>
              <a:rPr lang="zh-CN" altLang="en-US" sz="2400" dirty="0">
                <a:latin typeface="方正楷体_GBK" panose="03000509000000000000" pitchFamily="65" charset="-122"/>
                <a:ea typeface="方正楷体_GBK" panose="03000509000000000000" pitchFamily="65" charset="-122"/>
              </a:rPr>
              <a:t>（1）工伤保险缴费基数低于养老保险缴费基数→请核实缴费基数申报是否有误。</a:t>
            </a:r>
          </a:p>
          <a:p>
            <a:r>
              <a:rPr lang="zh-CN" altLang="en-US" sz="2400" dirty="0">
                <a:latin typeface="方正楷体_GBK" panose="03000509000000000000" pitchFamily="65" charset="-122"/>
                <a:ea typeface="方正楷体_GBK" panose="03000509000000000000" pitchFamily="65" charset="-122"/>
              </a:rPr>
              <a:t>（2）存在异地重复参保的险种→核实后暂停相关险种。</a:t>
            </a:r>
          </a:p>
          <a:p>
            <a:r>
              <a:rPr lang="zh-CN" altLang="en-US" sz="2400" dirty="0">
                <a:latin typeface="方正楷体_GBK" panose="03000509000000000000" pitchFamily="65" charset="-122"/>
                <a:ea typeface="方正楷体_GBK" panose="03000509000000000000" pitchFamily="65" charset="-122"/>
              </a:rPr>
              <a:t>（3）身份证信息有误→修改信息。</a:t>
            </a:r>
          </a:p>
          <a:p>
            <a:r>
              <a:rPr lang="zh-CN" altLang="en-US" sz="2400" dirty="0">
                <a:latin typeface="方正楷体_GBK" panose="03000509000000000000" pitchFamily="65" charset="-122"/>
                <a:ea typeface="方正楷体_GBK" panose="03000509000000000000" pitchFamily="65" charset="-122"/>
              </a:rPr>
              <a:t>（4）非工作时间办理，省公安库比对拦截→调整在工作时间办理</a:t>
            </a:r>
          </a:p>
          <a:p>
            <a:r>
              <a:rPr lang="zh-CN" altLang="en-US" sz="2400" dirty="0">
                <a:latin typeface="方正楷体_GBK" panose="03000509000000000000" pitchFamily="65" charset="-122"/>
                <a:ea typeface="方正楷体_GBK" panose="03000509000000000000" pitchFamily="65" charset="-122"/>
              </a:rPr>
              <a:t>（5）2023年1月后的退休人员→导出拦截名单，将电子版发送至社保中心经办机构办理此类人员参保。</a:t>
            </a:r>
          </a:p>
          <a:p>
            <a:endParaRPr lang="zh-CN" altLang="en-US" sz="2400" dirty="0">
              <a:latin typeface="方正楷体_GBK" panose="03000509000000000000" pitchFamily="65" charset="-122"/>
              <a:ea typeface="方正楷体_GBK" panose="03000509000000000000" pitchFamily="65" charset="-122"/>
            </a:endParaRPr>
          </a:p>
        </p:txBody>
      </p:sp>
    </p:spTree>
    <p:extLst>
      <p:ext uri="{BB962C8B-B14F-4D97-AF65-F5344CB8AC3E}">
        <p14:creationId xmlns:p14="http://schemas.microsoft.com/office/powerpoint/2010/main" val="3358236599"/>
      </p:ext>
    </p:extLst>
  </p:cSld>
  <p:clrMapOvr>
    <a:masterClrMapping/>
  </p:clrMapOvr>
  <p:transition spd="slow">
    <p:cover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28</a:t>
            </a:fld>
            <a:endParaRPr lang="en-US" dirty="0"/>
          </a:p>
        </p:txBody>
      </p:sp>
      <p:pic>
        <p:nvPicPr>
          <p:cNvPr id="15362" name="Picture 2" descr="F:\彭涛工伤\公务员工伤PPT截图\网厅\外网截图\9.jpg"/>
          <p:cNvPicPr>
            <a:picLocks noChangeAspect="1" noChangeArrowheads="1"/>
          </p:cNvPicPr>
          <p:nvPr/>
        </p:nvPicPr>
        <p:blipFill>
          <a:blip r:embed="rId2"/>
          <a:stretch>
            <a:fillRect/>
          </a:stretch>
        </p:blipFill>
        <p:spPr bwMode="auto">
          <a:xfrm>
            <a:off x="1380930" y="1158239"/>
            <a:ext cx="9585783" cy="5391170"/>
          </a:xfrm>
          <a:prstGeom prst="rect">
            <a:avLst/>
          </a:prstGeom>
          <a:noFill/>
        </p:spPr>
      </p:pic>
      <p:grpSp>
        <p:nvGrpSpPr>
          <p:cNvPr id="2" name="组合 1">
            <a:extLst>
              <a:ext uri="{FF2B5EF4-FFF2-40B4-BE49-F238E27FC236}">
                <a16:creationId xmlns:a16="http://schemas.microsoft.com/office/drawing/2014/main" id="{017F4A2C-0FDD-3FB8-3F51-097F16A491BA}"/>
              </a:ext>
            </a:extLst>
          </p:cNvPr>
          <p:cNvGrpSpPr/>
          <p:nvPr/>
        </p:nvGrpSpPr>
        <p:grpSpPr>
          <a:xfrm>
            <a:off x="-6" y="720"/>
            <a:ext cx="12190413" cy="1157520"/>
            <a:chOff x="-6" y="395508"/>
            <a:chExt cx="12190413" cy="1157520"/>
          </a:xfrm>
        </p:grpSpPr>
        <p:sp>
          <p:nvSpPr>
            <p:cNvPr id="4" name="矩形 3">
              <a:extLst>
                <a:ext uri="{FF2B5EF4-FFF2-40B4-BE49-F238E27FC236}">
                  <a16:creationId xmlns:a16="http://schemas.microsoft.com/office/drawing/2014/main" id="{773942B2-E672-D166-9BFA-1A3985599D92}"/>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D1D09912-2B59-F468-2ADD-A1685D92DE96}"/>
                </a:ext>
              </a:extLst>
            </p:cNvPr>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Tree>
  </p:cSld>
  <p:clrMapOvr>
    <a:masterClrMapping/>
  </p:clrMapOvr>
  <p:transition spd="slow">
    <p:cover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fld id="{03EB59E2-90B9-4CD3-AC74-D672227E13C3}" type="slidenum">
              <a:rPr lang="en-US" smtClean="0"/>
              <a:pPr/>
              <a:t>29</a:t>
            </a:fld>
            <a:endParaRPr lang="en-US" dirty="0"/>
          </a:p>
        </p:txBody>
      </p:sp>
      <p:pic>
        <p:nvPicPr>
          <p:cNvPr id="16386" name="Picture 2" descr="F:\彭涛工伤\公务员工伤PPT截图\网厅\外网截图\10.jpg"/>
          <p:cNvPicPr>
            <a:picLocks noChangeAspect="1" noChangeArrowheads="1"/>
          </p:cNvPicPr>
          <p:nvPr/>
        </p:nvPicPr>
        <p:blipFill>
          <a:blip r:embed="rId2"/>
          <a:stretch>
            <a:fillRect/>
          </a:stretch>
        </p:blipFill>
        <p:spPr bwMode="auto">
          <a:xfrm>
            <a:off x="1026367" y="1158239"/>
            <a:ext cx="9769486" cy="5494488"/>
          </a:xfrm>
          <a:prstGeom prst="rect">
            <a:avLst/>
          </a:prstGeom>
          <a:noFill/>
        </p:spPr>
      </p:pic>
      <p:grpSp>
        <p:nvGrpSpPr>
          <p:cNvPr id="2" name="组合 1">
            <a:extLst>
              <a:ext uri="{FF2B5EF4-FFF2-40B4-BE49-F238E27FC236}">
                <a16:creationId xmlns:a16="http://schemas.microsoft.com/office/drawing/2014/main" id="{243C0111-B924-D272-47A8-33B479835282}"/>
              </a:ext>
            </a:extLst>
          </p:cNvPr>
          <p:cNvGrpSpPr/>
          <p:nvPr/>
        </p:nvGrpSpPr>
        <p:grpSpPr>
          <a:xfrm>
            <a:off x="-6" y="720"/>
            <a:ext cx="12190413" cy="1157520"/>
            <a:chOff x="-6" y="395508"/>
            <a:chExt cx="12190413" cy="1157520"/>
          </a:xfrm>
        </p:grpSpPr>
        <p:sp>
          <p:nvSpPr>
            <p:cNvPr id="4" name="矩形 3">
              <a:extLst>
                <a:ext uri="{FF2B5EF4-FFF2-40B4-BE49-F238E27FC236}">
                  <a16:creationId xmlns:a16="http://schemas.microsoft.com/office/drawing/2014/main" id="{8AA597FA-A035-653B-14C1-FCD46EF5947B}"/>
                </a:ext>
              </a:extLst>
            </p:cNvPr>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3">
              <a:extLst>
                <a:ext uri="{FF2B5EF4-FFF2-40B4-BE49-F238E27FC236}">
                  <a16:creationId xmlns:a16="http://schemas.microsoft.com/office/drawing/2014/main" id="{CFE29683-CD21-722D-A399-8A619C1864A2}"/>
                </a:ext>
              </a:extLst>
            </p:cNvPr>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第四步：单位职工参保登记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Tree>
  </p:cSld>
  <p:clrMapOvr>
    <a:masterClrMapping/>
  </p:clrMapOvr>
  <p:transition spd="slow">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53801" y="2274152"/>
            <a:ext cx="8142973" cy="1542125"/>
            <a:chOff x="971997" y="2179710"/>
            <a:chExt cx="10472562" cy="1983303"/>
          </a:xfrm>
        </p:grpSpPr>
        <p:grpSp>
          <p:nvGrpSpPr>
            <p:cNvPr id="53" name="组合 52"/>
            <p:cNvGrpSpPr/>
            <p:nvPr/>
          </p:nvGrpSpPr>
          <p:grpSpPr>
            <a:xfrm>
              <a:off x="3093581" y="2179710"/>
              <a:ext cx="8350978" cy="1983303"/>
              <a:chOff x="2320695" y="442438"/>
              <a:chExt cx="8350978" cy="784254"/>
            </a:xfrm>
          </p:grpSpPr>
          <p:sp>
            <p:nvSpPr>
              <p:cNvPr id="57" name="矩形 56"/>
              <p:cNvSpPr/>
              <p:nvPr/>
            </p:nvSpPr>
            <p:spPr>
              <a:xfrm flipH="1">
                <a:off x="2320695" y="442438"/>
                <a:ext cx="8350978" cy="784254"/>
              </a:xfrm>
              <a:prstGeom prst="rect">
                <a:avLst/>
              </a:prstGeom>
              <a:solidFill>
                <a:srgbClr val="18D2A6"/>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8" name="组合 57"/>
              <p:cNvGrpSpPr/>
              <p:nvPr/>
            </p:nvGrpSpPr>
            <p:grpSpPr>
              <a:xfrm>
                <a:off x="2947755" y="614306"/>
                <a:ext cx="7668570" cy="395287"/>
                <a:chOff x="3802405" y="569913"/>
                <a:chExt cx="7668570" cy="395287"/>
              </a:xfrm>
            </p:grpSpPr>
            <p:sp>
              <p:nvSpPr>
                <p:cNvPr id="71" name="矩形 3"/>
                <p:cNvSpPr/>
                <p:nvPr/>
              </p:nvSpPr>
              <p:spPr>
                <a:xfrm>
                  <a:off x="3976673" y="569913"/>
                  <a:ext cx="7494302" cy="359994"/>
                </a:xfrm>
                <a:prstGeom prst="rect">
                  <a:avLst/>
                </a:prstGeom>
                <a:noFill/>
                <a:ln w="9525">
                  <a:noFill/>
                  <a:miter/>
                </a:ln>
              </p:spPr>
              <p:txBody>
                <a:bodyPr wrap="none" lIns="91431" tIns="45716" rIns="91431" bIns="45716">
                  <a:spAutoFit/>
                </a:bodyPr>
                <a:lstStyle/>
                <a:p>
                  <a:pPr lvl="0" algn="ctr" eaLnBrk="1" hangingPunct="1">
                    <a:buNone/>
                  </a:pPr>
                  <a:r>
                    <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rPr>
                    <a:t>与养老保险经办上的区别</a:t>
                  </a:r>
                </a:p>
              </p:txBody>
            </p:sp>
            <p:grpSp>
              <p:nvGrpSpPr>
                <p:cNvPr id="72" name="组合 26"/>
                <p:cNvGrpSpPr/>
                <p:nvPr/>
              </p:nvGrpSpPr>
              <p:grpSpPr>
                <a:xfrm>
                  <a:off x="3802405" y="569913"/>
                  <a:ext cx="263525" cy="395287"/>
                  <a:chOff x="-1006695" y="0"/>
                  <a:chExt cx="213756" cy="427512"/>
                </a:xfrm>
              </p:grpSpPr>
              <p:sp>
                <p:nvSpPr>
                  <p:cNvPr id="73" name="直接连接符 27"/>
                  <p:cNvSpPr/>
                  <p:nvPr/>
                </p:nvSpPr>
                <p:spPr>
                  <a:xfrm>
                    <a:off x="-1006695" y="0"/>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sp>
                <p:nvSpPr>
                  <p:cNvPr id="83" name="直接连接符 28"/>
                  <p:cNvSpPr/>
                  <p:nvPr/>
                </p:nvSpPr>
                <p:spPr>
                  <a:xfrm flipH="1">
                    <a:off x="-1006695" y="213756"/>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grpSp>
          </p:grpSp>
        </p:grpSp>
        <p:grpSp>
          <p:nvGrpSpPr>
            <p:cNvPr id="87" name="组合 86"/>
            <p:cNvGrpSpPr/>
            <p:nvPr/>
          </p:nvGrpSpPr>
          <p:grpSpPr>
            <a:xfrm>
              <a:off x="971997" y="2179710"/>
              <a:ext cx="2121586" cy="1983303"/>
              <a:chOff x="2215144" y="1032180"/>
              <a:chExt cx="1120898" cy="824468"/>
            </a:xfrm>
          </p:grpSpPr>
          <p:sp>
            <p:nvSpPr>
              <p:cNvPr id="88" name="平行四边形 87"/>
              <p:cNvSpPr/>
              <p:nvPr/>
            </p:nvSpPr>
            <p:spPr>
              <a:xfrm>
                <a:off x="2215144" y="1032180"/>
                <a:ext cx="1120898" cy="824468"/>
              </a:xfrm>
              <a:prstGeom prst="parallelogram">
                <a:avLst>
                  <a:gd name="adj" fmla="val 0"/>
                </a:avLst>
              </a:prstGeom>
              <a:solidFill>
                <a:srgbClr val="1983B7"/>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95" name="文本框 9"/>
              <p:cNvSpPr txBox="1"/>
              <p:nvPr/>
            </p:nvSpPr>
            <p:spPr>
              <a:xfrm>
                <a:off x="2245058" y="1100246"/>
                <a:ext cx="1066799" cy="495983"/>
              </a:xfrm>
              <a:prstGeom prst="rect">
                <a:avLst/>
              </a:prstGeom>
              <a:noFill/>
            </p:spPr>
            <p:txBody>
              <a:bodyPr wrap="square" rtlCol="0">
                <a:spAutoFit/>
              </a:bodyPr>
              <a:lstStyle/>
              <a:p>
                <a:pPr algn="ctr"/>
                <a:r>
                  <a:rPr lang="en-US" altLang="zh-CN" sz="7200" dirty="0">
                    <a:solidFill>
                      <a:schemeClr val="bg1"/>
                    </a:solidFill>
                    <a:latin typeface="Impact" panose="020B0806030902050204" pitchFamily="34" charset="0"/>
                  </a:rPr>
                  <a:t>01</a:t>
                </a:r>
                <a:endParaRPr lang="zh-CN" altLang="en-US" sz="7200" dirty="0">
                  <a:solidFill>
                    <a:schemeClr val="bg1"/>
                  </a:solidFill>
                  <a:latin typeface="Impact" panose="020B0806030902050204" pitchFamily="34" charset="0"/>
                </a:endParaRPr>
              </a:p>
            </p:txBody>
          </p:sp>
        </p:grpSp>
      </p:grpSp>
      <p:grpSp>
        <p:nvGrpSpPr>
          <p:cNvPr id="13" name="组合 12"/>
          <p:cNvGrpSpPr/>
          <p:nvPr/>
        </p:nvGrpSpPr>
        <p:grpSpPr>
          <a:xfrm rot="13187308">
            <a:off x="-6592880" y="2752868"/>
            <a:ext cx="11496362" cy="6726866"/>
            <a:chOff x="0" y="4292079"/>
            <a:chExt cx="12190414" cy="4843505"/>
          </a:xfrm>
        </p:grpSpPr>
        <p:grpSp>
          <p:nvGrpSpPr>
            <p:cNvPr id="14" name="组合 13"/>
            <p:cNvGrpSpPr/>
            <p:nvPr/>
          </p:nvGrpSpPr>
          <p:grpSpPr>
            <a:xfrm>
              <a:off x="0" y="4692834"/>
              <a:ext cx="12190414" cy="4442750"/>
              <a:chOff x="0" y="5400390"/>
              <a:chExt cx="12190414" cy="4442750"/>
            </a:xfrm>
          </p:grpSpPr>
          <p:grpSp>
            <p:nvGrpSpPr>
              <p:cNvPr id="22" name="组合 21"/>
              <p:cNvGrpSpPr/>
              <p:nvPr/>
            </p:nvGrpSpPr>
            <p:grpSpPr>
              <a:xfrm>
                <a:off x="0" y="5403580"/>
                <a:ext cx="6095207" cy="4439560"/>
                <a:chOff x="0" y="5320120"/>
                <a:chExt cx="12190413" cy="4439560"/>
              </a:xfrm>
            </p:grpSpPr>
            <p:sp>
              <p:nvSpPr>
                <p:cNvPr id="26" name="波形 2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波形 2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6095207" y="5400390"/>
                <a:ext cx="6095207" cy="4439560"/>
                <a:chOff x="0" y="5320120"/>
                <a:chExt cx="12190413" cy="4439560"/>
              </a:xfrm>
            </p:grpSpPr>
            <p:sp>
              <p:nvSpPr>
                <p:cNvPr id="24" name="波形 23"/>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波形 24"/>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0" y="4292079"/>
              <a:ext cx="12190414" cy="4442750"/>
              <a:chOff x="0" y="5400390"/>
              <a:chExt cx="12190414" cy="4442750"/>
            </a:xfrm>
          </p:grpSpPr>
          <p:grpSp>
            <p:nvGrpSpPr>
              <p:cNvPr id="16" name="组合 15"/>
              <p:cNvGrpSpPr/>
              <p:nvPr/>
            </p:nvGrpSpPr>
            <p:grpSpPr>
              <a:xfrm>
                <a:off x="0" y="5403580"/>
                <a:ext cx="6095207" cy="4439560"/>
                <a:chOff x="0" y="5320120"/>
                <a:chExt cx="12190413" cy="4439560"/>
              </a:xfrm>
            </p:grpSpPr>
            <p:sp>
              <p:nvSpPr>
                <p:cNvPr id="20" name="波形 1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波形 2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095207" y="5400390"/>
                <a:ext cx="6095207" cy="4439560"/>
                <a:chOff x="0" y="5320120"/>
                <a:chExt cx="12190413" cy="4439560"/>
              </a:xfrm>
            </p:grpSpPr>
            <p:sp>
              <p:nvSpPr>
                <p:cNvPr id="18" name="波形 1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波形 1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8" name="组合 27"/>
          <p:cNvGrpSpPr/>
          <p:nvPr/>
        </p:nvGrpSpPr>
        <p:grpSpPr>
          <a:xfrm rot="13187308">
            <a:off x="7037427" y="-4308561"/>
            <a:ext cx="11496362" cy="6726866"/>
            <a:chOff x="0" y="4292079"/>
            <a:chExt cx="12190414" cy="4843505"/>
          </a:xfrm>
        </p:grpSpPr>
        <p:grpSp>
          <p:nvGrpSpPr>
            <p:cNvPr id="29" name="组合 28"/>
            <p:cNvGrpSpPr/>
            <p:nvPr/>
          </p:nvGrpSpPr>
          <p:grpSpPr>
            <a:xfrm>
              <a:off x="0" y="4692834"/>
              <a:ext cx="12190414" cy="4442750"/>
              <a:chOff x="0" y="5400390"/>
              <a:chExt cx="12190414" cy="4442750"/>
            </a:xfrm>
          </p:grpSpPr>
          <p:grpSp>
            <p:nvGrpSpPr>
              <p:cNvPr id="37" name="组合 36"/>
              <p:cNvGrpSpPr/>
              <p:nvPr/>
            </p:nvGrpSpPr>
            <p:grpSpPr>
              <a:xfrm>
                <a:off x="0" y="5403580"/>
                <a:ext cx="6095207" cy="4439560"/>
                <a:chOff x="0" y="5320120"/>
                <a:chExt cx="12190413" cy="4439560"/>
              </a:xfrm>
            </p:grpSpPr>
            <p:sp>
              <p:nvSpPr>
                <p:cNvPr id="41" name="波形 4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波形 4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6095207" y="5400390"/>
                <a:ext cx="6095207" cy="4439560"/>
                <a:chOff x="0" y="5320120"/>
                <a:chExt cx="12190413" cy="4439560"/>
              </a:xfrm>
            </p:grpSpPr>
            <p:sp>
              <p:nvSpPr>
                <p:cNvPr id="39" name="波形 38"/>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波形 39"/>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0" name="组合 29"/>
            <p:cNvGrpSpPr/>
            <p:nvPr/>
          </p:nvGrpSpPr>
          <p:grpSpPr>
            <a:xfrm>
              <a:off x="0" y="4292079"/>
              <a:ext cx="12190414" cy="4446967"/>
              <a:chOff x="0" y="5400390"/>
              <a:chExt cx="12190414" cy="4446967"/>
            </a:xfrm>
          </p:grpSpPr>
          <p:grpSp>
            <p:nvGrpSpPr>
              <p:cNvPr id="31" name="组合 30"/>
              <p:cNvGrpSpPr/>
              <p:nvPr/>
            </p:nvGrpSpPr>
            <p:grpSpPr>
              <a:xfrm>
                <a:off x="0" y="5403580"/>
                <a:ext cx="6100378" cy="4443777"/>
                <a:chOff x="0" y="5320120"/>
                <a:chExt cx="12200755" cy="4443777"/>
              </a:xfrm>
            </p:grpSpPr>
            <p:sp>
              <p:nvSpPr>
                <p:cNvPr id="35" name="波形 3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波形 35"/>
                <p:cNvSpPr/>
                <p:nvPr/>
              </p:nvSpPr>
              <p:spPr>
                <a:xfrm flipH="1">
                  <a:off x="10342" y="5344297"/>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6095207" y="5400390"/>
                <a:ext cx="6095207" cy="4439560"/>
                <a:chOff x="0" y="5320120"/>
                <a:chExt cx="12190413" cy="4439560"/>
              </a:xfrm>
            </p:grpSpPr>
            <p:sp>
              <p:nvSpPr>
                <p:cNvPr id="33" name="波形 3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波形 3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1717242" y="683862"/>
              <a:ext cx="871438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第五步：单位社会保险补缴申报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287208" y="1304770"/>
            <a:ext cx="4655892" cy="4708981"/>
          </a:xfrm>
          <a:prstGeom prst="rect">
            <a:avLst/>
          </a:prstGeom>
          <a:noFill/>
        </p:spPr>
        <p:txBody>
          <a:bodyPr wrap="square">
            <a:spAutoFit/>
          </a:bodyPr>
          <a:lstStyle/>
          <a:p>
            <a:r>
              <a:rPr lang="zh-CN" altLang="en-US" sz="2000" dirty="0">
                <a:solidFill>
                  <a:srgbClr val="FF0000"/>
                </a:solidFill>
                <a:latin typeface="华文楷体" panose="02010600040101010101" pitchFamily="2" charset="-122"/>
                <a:ea typeface="华文楷体" panose="02010600040101010101" pitchFamily="2" charset="-122"/>
              </a:rPr>
              <a:t>业务场景：</a:t>
            </a:r>
            <a:r>
              <a:rPr lang="zh-CN" altLang="en-US" sz="2000" dirty="0">
                <a:latin typeface="华文楷体" panose="02010600040101010101" pitchFamily="2" charset="-122"/>
                <a:ea typeface="华文楷体" panose="02010600040101010101" pitchFamily="2" charset="-122"/>
              </a:rPr>
              <a:t>依据前期已申报的缴费基数标准，为当前正常参保缴费人员，整体申报当月以前（不含当月）单位应缴纳社会保险费额。</a:t>
            </a:r>
          </a:p>
          <a:p>
            <a:endParaRPr lang="zh-CN" altLang="en-US" sz="2000" dirty="0">
              <a:latin typeface="华文楷体" panose="02010600040101010101" pitchFamily="2" charset="-122"/>
              <a:ea typeface="华文楷体" panose="02010600040101010101" pitchFamily="2" charset="-122"/>
            </a:endParaRPr>
          </a:p>
          <a:p>
            <a:r>
              <a:rPr lang="zh-CN" altLang="en-US" sz="2000" dirty="0">
                <a:solidFill>
                  <a:srgbClr val="FF0000"/>
                </a:solidFill>
                <a:latin typeface="华文楷体" panose="02010600040101010101" pitchFamily="2" charset="-122"/>
                <a:ea typeface="华文楷体" panose="02010600040101010101" pitchFamily="2" charset="-122"/>
              </a:rPr>
              <a:t>操作步骤：</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社会保险缴费申报</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社会保险费断缴补缴申报</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单位社会保险补缴申报</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勾选我已阅读→下一步→选择结束年月→查询→下一步→上传附件材料（经办人身份证）→保存→等待审核</a:t>
            </a:r>
          </a:p>
          <a:p>
            <a:endParaRPr lang="zh-CN" altLang="en-US" sz="2000" dirty="0">
              <a:latin typeface="华文楷体" panose="02010600040101010101" pitchFamily="2" charset="-122"/>
              <a:ea typeface="华文楷体" panose="02010600040101010101" pitchFamily="2" charset="-122"/>
            </a:endParaRPr>
          </a:p>
          <a:p>
            <a:r>
              <a:rPr lang="zh-CN" altLang="en-US" sz="2000" dirty="0">
                <a:solidFill>
                  <a:srgbClr val="FF0000"/>
                </a:solidFill>
                <a:latin typeface="华文楷体" panose="02010600040101010101" pitchFamily="2" charset="-122"/>
                <a:ea typeface="华文楷体" panose="02010600040101010101" pitchFamily="2" charset="-122"/>
              </a:rPr>
              <a:t>注意事项：</a:t>
            </a:r>
            <a:r>
              <a:rPr lang="zh-CN" altLang="en-US" sz="2000" dirty="0">
                <a:latin typeface="华文楷体" panose="02010600040101010101" pitchFamily="2" charset="-122"/>
                <a:ea typeface="华文楷体" panose="02010600040101010101" pitchFamily="2" charset="-122"/>
              </a:rPr>
              <a:t>办理完此业务后及时联系经办机构审核，未审核继续办理后续业务将不会产生补缴金额。</a:t>
            </a:r>
          </a:p>
        </p:txBody>
      </p:sp>
      <p:pic>
        <p:nvPicPr>
          <p:cNvPr id="5" name="图片 11" descr="H:\PPT备用\操作指南\0330操作指南\网申3.30\12单位社会保险补缴申报\1.png">
            <a:extLst>
              <a:ext uri="{FF2B5EF4-FFF2-40B4-BE49-F238E27FC236}">
                <a16:creationId xmlns:a16="http://schemas.microsoft.com/office/drawing/2014/main" id="{96ED9A8D-FC3A-C27D-CB29-F7B77C6161DE}"/>
              </a:ext>
            </a:extLst>
          </p:cNvPr>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a:xfrm>
            <a:off x="247312" y="1573829"/>
            <a:ext cx="6974581" cy="4136506"/>
          </a:xfrm>
          <a:prstGeom prst="rect">
            <a:avLst/>
          </a:prstGeom>
          <a:noFill/>
          <a:ln>
            <a:noFill/>
          </a:ln>
        </p:spPr>
      </p:pic>
    </p:spTree>
    <p:extLst>
      <p:ext uri="{BB962C8B-B14F-4D97-AF65-F5344CB8AC3E}">
        <p14:creationId xmlns:p14="http://schemas.microsoft.com/office/powerpoint/2010/main" val="415007811"/>
      </p:ext>
    </p:extLst>
  </p:cSld>
  <p:clrMapOvr>
    <a:masterClrMapping/>
  </p:clrMapOvr>
  <p:transition spd="slow">
    <p:cover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446041" y="704967"/>
              <a:ext cx="5493793"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第六步：单位社会保险缴费申报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287209" y="1752640"/>
            <a:ext cx="4655892" cy="3170099"/>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业务场景：</a:t>
            </a:r>
            <a:r>
              <a:rPr lang="zh-CN" altLang="en-US" sz="2000" b="1" dirty="0">
                <a:latin typeface="仿宋" panose="02010609060101010101" pitchFamily="49" charset="-122"/>
                <a:ea typeface="仿宋" panose="02010609060101010101" pitchFamily="49" charset="-122"/>
              </a:rPr>
              <a:t>依据前期已申报的缴费基数标准，为当前正常参保缴费人员，整体申报当月单位应缴纳社会保险费额。</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单位社会保险缴费申报与变更</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勾选我已阅读→下一步→查询→下一步→检查校验结果→下一步→上传附件材料（经办人身份证）→保存。</a:t>
            </a:r>
          </a:p>
        </p:txBody>
      </p:sp>
      <p:pic>
        <p:nvPicPr>
          <p:cNvPr id="2" name="图片 14">
            <a:extLst>
              <a:ext uri="{FF2B5EF4-FFF2-40B4-BE49-F238E27FC236}">
                <a16:creationId xmlns:a16="http://schemas.microsoft.com/office/drawing/2014/main" id="{2FEC618E-F338-178E-C5D2-303463785302}"/>
              </a:ext>
            </a:extLst>
          </p:cNvPr>
          <p:cNvPicPr/>
          <p:nvPr>
            <p:custDataLst>
              <p:tags r:id="rId1"/>
            </p:custDataLst>
          </p:nvPr>
        </p:nvPicPr>
        <p:blipFill>
          <a:blip r:embed="rId4"/>
          <a:stretch>
            <a:fillRect/>
          </a:stretch>
        </p:blipFill>
        <p:spPr>
          <a:xfrm>
            <a:off x="247312" y="1533015"/>
            <a:ext cx="6946589" cy="4242636"/>
          </a:xfrm>
          <a:prstGeom prst="rect">
            <a:avLst/>
          </a:prstGeom>
        </p:spPr>
      </p:pic>
    </p:spTree>
    <p:extLst>
      <p:ext uri="{BB962C8B-B14F-4D97-AF65-F5344CB8AC3E}">
        <p14:creationId xmlns:p14="http://schemas.microsoft.com/office/powerpoint/2010/main" val="153238402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7994478"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第七步：社会保险费应缴认定单及退费单据开具</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454235" y="1158239"/>
            <a:ext cx="5299787"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业务场景：</a:t>
            </a:r>
            <a:r>
              <a:rPr lang="zh-CN" altLang="en-US" sz="2000" b="1" dirty="0">
                <a:latin typeface="仿宋" panose="02010609060101010101" pitchFamily="49" charset="-122"/>
                <a:ea typeface="仿宋" panose="02010609060101010101" pitchFamily="49" charset="-122"/>
              </a:rPr>
              <a:t>根据已申报的缴费信息生成缴费单据并打印（含退费单据）。</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单位社会保险缴费申报与变更</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单位社会保险应缴认定单及退费单据开具</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勾选我已阅读→下一步→查询→勾选待征集信息→上传附件材料（经办人身份证）→确定→保存→打印相关表单</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注意事项：</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有效期限为</a:t>
            </a:r>
            <a:r>
              <a:rPr lang="en-US" altLang="zh-CN" sz="2000" b="1" dirty="0">
                <a:solidFill>
                  <a:srgbClr val="0170C1"/>
                </a:solidFill>
                <a:latin typeface="仿宋" panose="02010609060101010101" pitchFamily="49" charset="-122"/>
                <a:ea typeface="仿宋" panose="02010609060101010101" pitchFamily="49" charset="-122"/>
              </a:rPr>
              <a:t>10</a:t>
            </a:r>
            <a:r>
              <a:rPr lang="zh-CN" altLang="en-US" sz="2000" b="1" dirty="0">
                <a:solidFill>
                  <a:srgbClr val="0170C1"/>
                </a:solidFill>
                <a:latin typeface="仿宋" panose="02010609060101010101" pitchFamily="49" charset="-122"/>
                <a:ea typeface="仿宋" panose="02010609060101010101" pitchFamily="49" charset="-122"/>
              </a:rPr>
              <a:t>个工作日</a:t>
            </a:r>
            <a:r>
              <a:rPr lang="zh-CN" altLang="en-US" sz="2000" b="1" dirty="0">
                <a:latin typeface="仿宋" panose="02010609060101010101" pitchFamily="49" charset="-122"/>
                <a:ea typeface="仿宋" panose="02010609060101010101" pitchFamily="49" charset="-122"/>
              </a:rPr>
              <a:t>，超期后自动撤销（未在税务部门开票），需通过此功能重新开具，并按规定计征滞纳金。</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开具后自动同步至税务部门，</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单位社会保险费退费认定单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开具后由社保部门完成后续退费支付流程。</a:t>
            </a:r>
          </a:p>
        </p:txBody>
      </p:sp>
      <p:pic>
        <p:nvPicPr>
          <p:cNvPr id="5" name="图片 15">
            <a:extLst>
              <a:ext uri="{FF2B5EF4-FFF2-40B4-BE49-F238E27FC236}">
                <a16:creationId xmlns:a16="http://schemas.microsoft.com/office/drawing/2014/main" id="{3FF52DD0-FD28-9ED3-6110-54F8B886D327}"/>
              </a:ext>
            </a:extLst>
          </p:cNvPr>
          <p:cNvPicPr/>
          <p:nvPr>
            <p:custDataLst>
              <p:tags r:id="rId1"/>
            </p:custDataLst>
          </p:nvPr>
        </p:nvPicPr>
        <p:blipFill>
          <a:blip r:embed="rId4"/>
          <a:stretch>
            <a:fillRect/>
          </a:stretch>
        </p:blipFill>
        <p:spPr>
          <a:xfrm>
            <a:off x="265974" y="1715318"/>
            <a:ext cx="6050850" cy="3173923"/>
          </a:xfrm>
          <a:prstGeom prst="rect">
            <a:avLst/>
          </a:prstGeom>
        </p:spPr>
      </p:pic>
    </p:spTree>
    <p:extLst>
      <p:ext uri="{BB962C8B-B14F-4D97-AF65-F5344CB8AC3E}">
        <p14:creationId xmlns:p14="http://schemas.microsoft.com/office/powerpoint/2010/main" val="1079746336"/>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7032237"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第八步：税务网厅缴费</a:t>
              </a:r>
            </a:p>
          </p:txBody>
        </p:sp>
      </p:grpSp>
      <p:graphicFrame>
        <p:nvGraphicFramePr>
          <p:cNvPr id="2" name="表格 1">
            <a:extLst>
              <a:ext uri="{FF2B5EF4-FFF2-40B4-BE49-F238E27FC236}">
                <a16:creationId xmlns:a16="http://schemas.microsoft.com/office/drawing/2014/main" id="{C6BF5EF3-BF34-6467-780F-51C55F40ADC6}"/>
              </a:ext>
            </a:extLst>
          </p:cNvPr>
          <p:cNvGraphicFramePr>
            <a:graphicFrameLocks noGrp="1"/>
          </p:cNvGraphicFramePr>
          <p:nvPr>
            <p:extLst>
              <p:ext uri="{D42A27DB-BD31-4B8C-83A1-F6EECF244321}">
                <p14:modId xmlns:p14="http://schemas.microsoft.com/office/powerpoint/2010/main" val="2288297125"/>
              </p:ext>
            </p:extLst>
          </p:nvPr>
        </p:nvGraphicFramePr>
        <p:xfrm>
          <a:off x="7860486" y="1733904"/>
          <a:ext cx="4124648" cy="4122886"/>
        </p:xfrm>
        <a:graphic>
          <a:graphicData uri="http://schemas.openxmlformats.org/drawingml/2006/table">
            <a:tbl>
              <a:tblPr>
                <a:tableStyleId>{5C22544A-7EE6-4342-B048-85BDC9FD1C3A}</a:tableStyleId>
              </a:tblPr>
              <a:tblGrid>
                <a:gridCol w="998598">
                  <a:extLst>
                    <a:ext uri="{9D8B030D-6E8A-4147-A177-3AD203B41FA5}">
                      <a16:colId xmlns:a16="http://schemas.microsoft.com/office/drawing/2014/main" val="152235123"/>
                    </a:ext>
                  </a:extLst>
                </a:gridCol>
                <a:gridCol w="1671568">
                  <a:extLst>
                    <a:ext uri="{9D8B030D-6E8A-4147-A177-3AD203B41FA5}">
                      <a16:colId xmlns:a16="http://schemas.microsoft.com/office/drawing/2014/main" val="1493778492"/>
                    </a:ext>
                  </a:extLst>
                </a:gridCol>
                <a:gridCol w="1454482">
                  <a:extLst>
                    <a:ext uri="{9D8B030D-6E8A-4147-A177-3AD203B41FA5}">
                      <a16:colId xmlns:a16="http://schemas.microsoft.com/office/drawing/2014/main" val="659640917"/>
                    </a:ext>
                  </a:extLst>
                </a:gridCol>
              </a:tblGrid>
              <a:tr h="685857">
                <a:tc>
                  <a:txBody>
                    <a:bodyPr/>
                    <a:lstStyle/>
                    <a:p>
                      <a:pPr algn="ctr" fontAlgn="ctr"/>
                      <a:r>
                        <a:rPr lang="zh-CN" altLang="en-US" sz="1200" u="none" strike="noStrike">
                          <a:effectLst/>
                          <a:latin typeface="方正楷体_GBK" panose="03000509000000000000" pitchFamily="65" charset="-122"/>
                          <a:ea typeface="方正楷体_GBK" panose="03000509000000000000" pitchFamily="65" charset="-122"/>
                        </a:rPr>
                        <a:t>　</a:t>
                      </a:r>
                      <a:endParaRPr lang="zh-CN" altLang="en-US" sz="12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社保非税股</a:t>
                      </a:r>
                      <a:br>
                        <a:rPr lang="zh-CN" altLang="en-US" sz="1600" u="none" strike="noStrike" dirty="0">
                          <a:effectLst/>
                          <a:latin typeface="方正楷体_GBK" panose="03000509000000000000" pitchFamily="65" charset="-122"/>
                          <a:ea typeface="方正楷体_GBK" panose="03000509000000000000" pitchFamily="65" charset="-122"/>
                        </a:rPr>
                      </a:br>
                      <a:r>
                        <a:rPr lang="zh-CN" altLang="en-US" sz="1600" u="none" strike="noStrike" dirty="0">
                          <a:effectLst/>
                          <a:latin typeface="方正楷体_GBK" panose="03000509000000000000" pitchFamily="65" charset="-122"/>
                          <a:ea typeface="方正楷体_GBK" panose="03000509000000000000" pitchFamily="65" charset="-122"/>
                        </a:rPr>
                        <a:t>（首选）</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办税大厅</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047752250"/>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西陵</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6223037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6465373</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914938989"/>
                  </a:ext>
                </a:extLst>
              </a:tr>
              <a:tr h="497223">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伍家</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6460067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6351778</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345566086"/>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高新</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dirty="0">
                          <a:effectLst/>
                          <a:latin typeface="方正楷体_GBK" panose="03000509000000000000" pitchFamily="65" charset="-122"/>
                          <a:ea typeface="方正楷体_GBK" panose="03000509000000000000" pitchFamily="65" charset="-122"/>
                        </a:rPr>
                        <a:t>6460116</a:t>
                      </a:r>
                      <a:endParaRPr lang="en-US" altLang="zh-CN"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6460132</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886419119"/>
                  </a:ext>
                </a:extLst>
              </a:tr>
              <a:tr h="497223">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点军</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6985570</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dirty="0">
                          <a:effectLst/>
                          <a:latin typeface="方正楷体_GBK" panose="03000509000000000000" pitchFamily="65" charset="-122"/>
                          <a:ea typeface="方正楷体_GBK" panose="03000509000000000000" pitchFamily="65" charset="-122"/>
                        </a:rPr>
                        <a:t>6679318</a:t>
                      </a:r>
                      <a:endParaRPr lang="en-US" altLang="zh-CN"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045097216"/>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猇亭</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6513691</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6212366</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169999620"/>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三峡</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6731399</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6851163</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4011125145"/>
                  </a:ext>
                </a:extLst>
              </a:tr>
              <a:tr h="453691">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市局</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6789097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　</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164094612"/>
                  </a:ext>
                </a:extLst>
              </a:tr>
            </a:tbl>
          </a:graphicData>
        </a:graphic>
      </p:graphicFrame>
      <p:grpSp>
        <p:nvGrpSpPr>
          <p:cNvPr id="4" name="组合 3">
            <a:extLst>
              <a:ext uri="{FF2B5EF4-FFF2-40B4-BE49-F238E27FC236}">
                <a16:creationId xmlns:a16="http://schemas.microsoft.com/office/drawing/2014/main" id="{45A303C5-F3B7-9B17-33D2-37818E40B39B}"/>
              </a:ext>
            </a:extLst>
          </p:cNvPr>
          <p:cNvGrpSpPr/>
          <p:nvPr/>
        </p:nvGrpSpPr>
        <p:grpSpPr>
          <a:xfrm>
            <a:off x="538496" y="2160194"/>
            <a:ext cx="6692729" cy="2180481"/>
            <a:chOff x="1526570" y="1353934"/>
            <a:chExt cx="6090829" cy="2086084"/>
          </a:xfrm>
        </p:grpSpPr>
        <p:grpSp>
          <p:nvGrpSpPr>
            <p:cNvPr id="5" name="组合 4">
              <a:extLst>
                <a:ext uri="{FF2B5EF4-FFF2-40B4-BE49-F238E27FC236}">
                  <a16:creationId xmlns:a16="http://schemas.microsoft.com/office/drawing/2014/main" id="{0864B4C5-C8D7-758F-1491-769D810EF04C}"/>
                </a:ext>
              </a:extLst>
            </p:cNvPr>
            <p:cNvGrpSpPr/>
            <p:nvPr/>
          </p:nvGrpSpPr>
          <p:grpSpPr>
            <a:xfrm>
              <a:off x="1526570" y="1353934"/>
              <a:ext cx="1778026" cy="2086084"/>
              <a:chOff x="2174876" y="2046289"/>
              <a:chExt cx="1685925" cy="1978025"/>
            </a:xfrm>
            <a:solidFill>
              <a:srgbClr val="6F80A1"/>
            </a:solidFill>
          </p:grpSpPr>
          <p:sp>
            <p:nvSpPr>
              <p:cNvPr id="14" name="MH_SubTitle_1">
                <a:extLst>
                  <a:ext uri="{FF2B5EF4-FFF2-40B4-BE49-F238E27FC236}">
                    <a16:creationId xmlns:a16="http://schemas.microsoft.com/office/drawing/2014/main" id="{E7D508C2-9ECD-4A15-3143-65CCFF81469E}"/>
                  </a:ext>
                </a:extLst>
              </p:cNvPr>
              <p:cNvSpPr/>
              <p:nvPr>
                <p:custDataLst>
                  <p:tags r:id="rId5"/>
                </p:custDataLst>
              </p:nvPr>
            </p:nvSpPr>
            <p:spPr>
              <a:xfrm>
                <a:off x="2311401" y="2170113"/>
                <a:ext cx="1412875" cy="1414462"/>
              </a:xfrm>
              <a:prstGeom prst="ellipse">
                <a:avLst/>
              </a:prstGeom>
              <a:solidFill>
                <a:srgbClr val="4653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1</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MH_Other_1">
                <a:extLst>
                  <a:ext uri="{FF2B5EF4-FFF2-40B4-BE49-F238E27FC236}">
                    <a16:creationId xmlns:a16="http://schemas.microsoft.com/office/drawing/2014/main" id="{F808EC19-EF11-E9BC-B5EB-F764CA58AEE8}"/>
                  </a:ext>
                </a:extLst>
              </p:cNvPr>
              <p:cNvSpPr/>
              <p:nvPr>
                <p:custDataLst>
                  <p:tags r:id="rId6"/>
                </p:custDataLst>
              </p:nvPr>
            </p:nvSpPr>
            <p:spPr>
              <a:xfrm>
                <a:off x="21748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6" name="组合 5">
              <a:extLst>
                <a:ext uri="{FF2B5EF4-FFF2-40B4-BE49-F238E27FC236}">
                  <a16:creationId xmlns:a16="http://schemas.microsoft.com/office/drawing/2014/main" id="{FCA3FD92-9236-1738-25E0-6C6F7EF92E47}"/>
                </a:ext>
              </a:extLst>
            </p:cNvPr>
            <p:cNvGrpSpPr/>
            <p:nvPr/>
          </p:nvGrpSpPr>
          <p:grpSpPr>
            <a:xfrm>
              <a:off x="3682971" y="1353934"/>
              <a:ext cx="1778026" cy="2086084"/>
              <a:chOff x="4219576" y="2046289"/>
              <a:chExt cx="1685925" cy="1978025"/>
            </a:xfrm>
            <a:solidFill>
              <a:srgbClr val="C19A97"/>
            </a:solidFill>
          </p:grpSpPr>
          <p:sp>
            <p:nvSpPr>
              <p:cNvPr id="12" name="MH_SubTitle_2">
                <a:extLst>
                  <a:ext uri="{FF2B5EF4-FFF2-40B4-BE49-F238E27FC236}">
                    <a16:creationId xmlns:a16="http://schemas.microsoft.com/office/drawing/2014/main" id="{0A39E803-D147-A169-120F-1EBB1EAFA85A}"/>
                  </a:ext>
                </a:extLst>
              </p:cNvPr>
              <p:cNvSpPr/>
              <p:nvPr>
                <p:custDataLst>
                  <p:tags r:id="rId3"/>
                </p:custDataLst>
              </p:nvPr>
            </p:nvSpPr>
            <p:spPr>
              <a:xfrm>
                <a:off x="4356101" y="2170113"/>
                <a:ext cx="1412875" cy="1414462"/>
              </a:xfrm>
              <a:prstGeom prst="ellipse">
                <a:avLst/>
              </a:prstGeom>
              <a:solidFill>
                <a:srgbClr val="E2C59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2</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MH_Other_2">
                <a:extLst>
                  <a:ext uri="{FF2B5EF4-FFF2-40B4-BE49-F238E27FC236}">
                    <a16:creationId xmlns:a16="http://schemas.microsoft.com/office/drawing/2014/main" id="{E5F1B659-699A-3BA0-9CB1-873F4ED76A95}"/>
                  </a:ext>
                </a:extLst>
              </p:cNvPr>
              <p:cNvSpPr/>
              <p:nvPr>
                <p:custDataLst>
                  <p:tags r:id="rId4"/>
                </p:custDataLst>
              </p:nvPr>
            </p:nvSpPr>
            <p:spPr>
              <a:xfrm>
                <a:off x="42195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8" name="组合 7">
              <a:extLst>
                <a:ext uri="{FF2B5EF4-FFF2-40B4-BE49-F238E27FC236}">
                  <a16:creationId xmlns:a16="http://schemas.microsoft.com/office/drawing/2014/main" id="{E61FE0DB-268B-5FCB-7E2F-C0DEB7EA4E28}"/>
                </a:ext>
              </a:extLst>
            </p:cNvPr>
            <p:cNvGrpSpPr/>
            <p:nvPr/>
          </p:nvGrpSpPr>
          <p:grpSpPr>
            <a:xfrm>
              <a:off x="5839373" y="1353934"/>
              <a:ext cx="1778026" cy="2086084"/>
              <a:chOff x="6264276" y="2046289"/>
              <a:chExt cx="1685925" cy="1978025"/>
            </a:xfrm>
            <a:solidFill>
              <a:srgbClr val="6F80A1"/>
            </a:solidFill>
          </p:grpSpPr>
          <p:sp>
            <p:nvSpPr>
              <p:cNvPr id="9" name="MH_SubTitle_3">
                <a:extLst>
                  <a:ext uri="{FF2B5EF4-FFF2-40B4-BE49-F238E27FC236}">
                    <a16:creationId xmlns:a16="http://schemas.microsoft.com/office/drawing/2014/main" id="{1CA9344C-4040-DD4D-4A02-E5903BF3F828}"/>
                  </a:ext>
                </a:extLst>
              </p:cNvPr>
              <p:cNvSpPr/>
              <p:nvPr>
                <p:custDataLst>
                  <p:tags r:id="rId1"/>
                </p:custDataLst>
              </p:nvPr>
            </p:nvSpPr>
            <p:spPr>
              <a:xfrm>
                <a:off x="6400801" y="2170113"/>
                <a:ext cx="1412875" cy="1414462"/>
              </a:xfrm>
              <a:prstGeom prst="ellipse">
                <a:avLst/>
              </a:prstGeom>
              <a:solidFill>
                <a:srgbClr val="4653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3</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0" name="MH_Other_3">
                <a:extLst>
                  <a:ext uri="{FF2B5EF4-FFF2-40B4-BE49-F238E27FC236}">
                    <a16:creationId xmlns:a16="http://schemas.microsoft.com/office/drawing/2014/main" id="{8C550658-3A40-7744-E0BB-2D0592CF4896}"/>
                  </a:ext>
                </a:extLst>
              </p:cNvPr>
              <p:cNvSpPr/>
              <p:nvPr>
                <p:custDataLst>
                  <p:tags r:id="rId2"/>
                </p:custDataLst>
              </p:nvPr>
            </p:nvSpPr>
            <p:spPr>
              <a:xfrm>
                <a:off x="62642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16" name="Rectangle 42">
            <a:extLst>
              <a:ext uri="{FF2B5EF4-FFF2-40B4-BE49-F238E27FC236}">
                <a16:creationId xmlns:a16="http://schemas.microsoft.com/office/drawing/2014/main" id="{7BA2FCC1-EB3C-E07C-20FF-0A01282E448E}"/>
              </a:ext>
            </a:extLst>
          </p:cNvPr>
          <p:cNvSpPr/>
          <p:nvPr/>
        </p:nvSpPr>
        <p:spPr>
          <a:xfrm>
            <a:off x="425560" y="4925310"/>
            <a:ext cx="2180167" cy="1073573"/>
          </a:xfrm>
          <a:prstGeom prst="rect">
            <a:avLst/>
          </a:prstGeom>
          <a:noFill/>
          <a:ln w="12700" cap="flat" cmpd="sng" algn="ctr">
            <a:noFill/>
            <a:prstDash val="solid"/>
          </a:ln>
          <a:effectLst/>
        </p:spPr>
        <p:txBody>
          <a:bodyPr lIns="128580" tIns="0" rIns="128580" bIns="0" rtlCol="0" anchor="t"/>
          <a:lstStyle/>
          <a:p>
            <a:r>
              <a:rPr lang="zh-CN" altLang="en-US" sz="1865" dirty="0">
                <a:latin typeface="字魂36号-正文宋楷" panose="00000500000000000000" charset="-122"/>
                <a:ea typeface="字魂36号-正文宋楷" panose="00000500000000000000" charset="-122"/>
              </a:rPr>
              <a:t>确认是否已打印缴费认定单</a:t>
            </a:r>
            <a:r>
              <a:rPr lang="zh-CN" altLang="en-US" sz="1865" dirty="0">
                <a:solidFill>
                  <a:srgbClr val="FF0000"/>
                </a:solidFill>
                <a:latin typeface="字魂36号-正文宋楷" panose="00000500000000000000" charset="-122"/>
                <a:ea typeface="字魂36号-正文宋楷" panose="00000500000000000000" charset="-122"/>
              </a:rPr>
              <a:t>而非回执单（通过征集通知单号判断）</a:t>
            </a:r>
          </a:p>
        </p:txBody>
      </p:sp>
      <p:sp>
        <p:nvSpPr>
          <p:cNvPr id="17" name="Rectangle 42">
            <a:extLst>
              <a:ext uri="{FF2B5EF4-FFF2-40B4-BE49-F238E27FC236}">
                <a16:creationId xmlns:a16="http://schemas.microsoft.com/office/drawing/2014/main" id="{D58E53BC-FC31-6603-0B7C-96282EEE822C}"/>
              </a:ext>
            </a:extLst>
          </p:cNvPr>
          <p:cNvSpPr/>
          <p:nvPr/>
        </p:nvSpPr>
        <p:spPr>
          <a:xfrm>
            <a:off x="2909680" y="4925310"/>
            <a:ext cx="2338493" cy="1622213"/>
          </a:xfrm>
          <a:prstGeom prst="rect">
            <a:avLst/>
          </a:prstGeom>
          <a:noFill/>
          <a:ln w="12700" cap="flat" cmpd="sng" algn="ctr">
            <a:noFill/>
            <a:prstDash val="solid"/>
          </a:ln>
          <a:effectLst/>
        </p:spPr>
        <p:txBody>
          <a:bodyPr lIns="128580" tIns="0" rIns="128580" bIns="0" rtlCol="0" anchor="t"/>
          <a:lstStyle/>
          <a:p>
            <a:r>
              <a:rPr lang="zh-CN" altLang="en-US" sz="2135" dirty="0">
                <a:latin typeface="字魂36号-正文宋楷" panose="00000500000000000000" charset="-122"/>
                <a:ea typeface="字魂36号-正文宋楷" panose="00000500000000000000" charset="-122"/>
              </a:rPr>
              <a:t>与专管员联系处理</a:t>
            </a:r>
            <a:r>
              <a:rPr lang="zh-CN" altLang="en-US" sz="2135" dirty="0">
                <a:solidFill>
                  <a:srgbClr val="FF0000"/>
                </a:solidFill>
                <a:latin typeface="字魂36号-正文宋楷" panose="00000500000000000000" charset="-122"/>
                <a:ea typeface="字魂36号-正文宋楷" panose="00000500000000000000" charset="-122"/>
              </a:rPr>
              <a:t>（各区社保科联系方式如图）</a:t>
            </a:r>
          </a:p>
        </p:txBody>
      </p:sp>
      <p:sp>
        <p:nvSpPr>
          <p:cNvPr id="18" name="Rectangle 42">
            <a:extLst>
              <a:ext uri="{FF2B5EF4-FFF2-40B4-BE49-F238E27FC236}">
                <a16:creationId xmlns:a16="http://schemas.microsoft.com/office/drawing/2014/main" id="{99806E22-AA04-D88A-684C-3B3FADE0E9C8}"/>
              </a:ext>
            </a:extLst>
          </p:cNvPr>
          <p:cNvSpPr/>
          <p:nvPr/>
        </p:nvSpPr>
        <p:spPr>
          <a:xfrm>
            <a:off x="5277493" y="4833775"/>
            <a:ext cx="2511213" cy="1330960"/>
          </a:xfrm>
          <a:prstGeom prst="rect">
            <a:avLst/>
          </a:prstGeom>
          <a:noFill/>
          <a:ln w="12700" cap="flat" cmpd="sng" algn="ctr">
            <a:noFill/>
            <a:prstDash val="solid"/>
          </a:ln>
          <a:effectLst/>
        </p:spPr>
        <p:txBody>
          <a:bodyPr lIns="128580" tIns="0" rIns="128580" bIns="0" rtlCol="0" anchor="t"/>
          <a:lstStyle/>
          <a:p>
            <a:r>
              <a:rPr lang="zh-CN" altLang="en-US" sz="2135" dirty="0">
                <a:latin typeface="字魂36号-正文宋楷" panose="00000500000000000000" charset="-122"/>
                <a:ea typeface="字魂36号-正文宋楷" panose="00000500000000000000" charset="-122"/>
              </a:rPr>
              <a:t>撤单后再发一次，但要注意：</a:t>
            </a:r>
            <a:r>
              <a:rPr lang="zh-CN" altLang="en-US" sz="2135" dirty="0">
                <a:solidFill>
                  <a:srgbClr val="FF0000"/>
                </a:solidFill>
                <a:latin typeface="字魂36号-正文宋楷" panose="00000500000000000000" charset="-122"/>
                <a:ea typeface="字魂36号-正文宋楷" panose="00000500000000000000" charset="-122"/>
                <a:sym typeface="+mn-ea"/>
              </a:rPr>
              <a:t>跨月不要轻易撤单，否则会产生滞纳金利息</a:t>
            </a:r>
            <a:endParaRPr lang="en-US" altLang="zh-CN" sz="2135" dirty="0">
              <a:solidFill>
                <a:srgbClr val="FF0000"/>
              </a:solidFill>
              <a:latin typeface="字魂36号-正文宋楷" panose="00000500000000000000" charset="-122"/>
              <a:ea typeface="字魂36号-正文宋楷" panose="00000500000000000000" charset="-122"/>
              <a:sym typeface="+mn-ea"/>
            </a:endParaRPr>
          </a:p>
        </p:txBody>
      </p:sp>
      <p:grpSp>
        <p:nvGrpSpPr>
          <p:cNvPr id="19" name="组合 18">
            <a:extLst>
              <a:ext uri="{FF2B5EF4-FFF2-40B4-BE49-F238E27FC236}">
                <a16:creationId xmlns:a16="http://schemas.microsoft.com/office/drawing/2014/main" id="{C9B65064-8E36-4CE6-83DC-00D997D216B7}"/>
              </a:ext>
            </a:extLst>
          </p:cNvPr>
          <p:cNvGrpSpPr/>
          <p:nvPr/>
        </p:nvGrpSpPr>
        <p:grpSpPr>
          <a:xfrm>
            <a:off x="461315" y="1467699"/>
            <a:ext cx="5764107" cy="502073"/>
            <a:chOff x="1758" y="1146"/>
            <a:chExt cx="6808" cy="593"/>
          </a:xfrm>
        </p:grpSpPr>
        <p:sp>
          <p:nvSpPr>
            <p:cNvPr id="20" name="矩形 19">
              <a:extLst>
                <a:ext uri="{FF2B5EF4-FFF2-40B4-BE49-F238E27FC236}">
                  <a16:creationId xmlns:a16="http://schemas.microsoft.com/office/drawing/2014/main" id="{55FD1B9D-DE4B-3282-7A78-03C181EBA7B1}"/>
                </a:ext>
              </a:extLst>
            </p:cNvPr>
            <p:cNvSpPr/>
            <p:nvPr/>
          </p:nvSpPr>
          <p:spPr>
            <a:xfrm>
              <a:off x="1758" y="1146"/>
              <a:ext cx="6808" cy="593"/>
            </a:xfrm>
            <a:prstGeom prst="rect">
              <a:avLst/>
            </a:prstGeom>
          </p:spPr>
          <p:txBody>
            <a:bodyPr wrap="square">
              <a:spAutoFit/>
            </a:bodyPr>
            <a:lstStyle/>
            <a:p>
              <a:pPr algn="l"/>
              <a:r>
                <a:rPr lang="zh-CN" altLang="en-US" sz="2665" b="1" dirty="0">
                  <a:latin typeface="字魂36号-正文宋楷" panose="00000500000000000000" charset="-122"/>
                  <a:ea typeface="字魂36号-正文宋楷" panose="00000500000000000000" charset="-122"/>
                  <a:sym typeface="+mn-ea"/>
                </a:rPr>
                <a:t>无法缴费怎么办？</a:t>
              </a:r>
            </a:p>
          </p:txBody>
        </p:sp>
        <p:cxnSp>
          <p:nvCxnSpPr>
            <p:cNvPr id="21" name="直接连接符 20">
              <a:extLst>
                <a:ext uri="{FF2B5EF4-FFF2-40B4-BE49-F238E27FC236}">
                  <a16:creationId xmlns:a16="http://schemas.microsoft.com/office/drawing/2014/main" id="{BA8DAAC9-A18E-BBAE-369F-578A61D1A6CD}"/>
                </a:ext>
              </a:extLst>
            </p:cNvPr>
            <p:cNvCxnSpPr/>
            <p:nvPr/>
          </p:nvCxnSpPr>
          <p:spPr>
            <a:xfrm>
              <a:off x="6928" y="1292"/>
              <a:ext cx="752" cy="0"/>
            </a:xfrm>
            <a:prstGeom prst="line">
              <a:avLst/>
            </a:prstGeom>
            <a:ln w="38100">
              <a:solidFill>
                <a:srgbClr val="E2C59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986333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第九步：查询到账情况</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763069" y="2623145"/>
            <a:ext cx="4018945" cy="1938992"/>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操作步骤：</a:t>
            </a:r>
            <a:endParaRPr lang="en-US" altLang="zh-CN" sz="2000" b="1" dirty="0">
              <a:solidFill>
                <a:srgbClr val="FF0000"/>
              </a:solidFill>
              <a:latin typeface="仿宋" panose="02010609060101010101" pitchFamily="49" charset="-122"/>
              <a:ea typeface="仿宋" panose="02010609060101010101" pitchFamily="49" charset="-122"/>
            </a:endParaRPr>
          </a:p>
          <a:p>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查询统计服务</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单位查询服务</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业务单据查询</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点击“查询条件”中“查询”按钮→点击“单据信息”中“查看到账进度”中“查看”。</a:t>
            </a:r>
          </a:p>
        </p:txBody>
      </p:sp>
      <p:pic>
        <p:nvPicPr>
          <p:cNvPr id="2" name="图片 1">
            <a:extLst>
              <a:ext uri="{FF2B5EF4-FFF2-40B4-BE49-F238E27FC236}">
                <a16:creationId xmlns:a16="http://schemas.microsoft.com/office/drawing/2014/main" id="{118A6DF6-EC67-E19A-5CCA-C73AC1F7B99F}"/>
              </a:ext>
            </a:extLst>
          </p:cNvPr>
          <p:cNvPicPr/>
          <p:nvPr>
            <p:custDataLst>
              <p:tags r:id="rId1"/>
            </p:custDataLst>
          </p:nvPr>
        </p:nvPicPr>
        <p:blipFill>
          <a:blip r:embed="rId4"/>
          <a:stretch>
            <a:fillRect/>
          </a:stretch>
        </p:blipFill>
        <p:spPr>
          <a:xfrm>
            <a:off x="408399" y="1158239"/>
            <a:ext cx="7150152" cy="4920184"/>
          </a:xfrm>
          <a:prstGeom prst="rect">
            <a:avLst/>
          </a:prstGeom>
        </p:spPr>
      </p:pic>
    </p:spTree>
    <p:extLst>
      <p:ext uri="{BB962C8B-B14F-4D97-AF65-F5344CB8AC3E}">
        <p14:creationId xmlns:p14="http://schemas.microsoft.com/office/powerpoint/2010/main" val="3286498313"/>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53801" y="2274152"/>
            <a:ext cx="8142973" cy="1542124"/>
            <a:chOff x="971997" y="2179710"/>
            <a:chExt cx="10472562" cy="1983303"/>
          </a:xfrm>
        </p:grpSpPr>
        <p:grpSp>
          <p:nvGrpSpPr>
            <p:cNvPr id="53" name="组合 52"/>
            <p:cNvGrpSpPr/>
            <p:nvPr/>
          </p:nvGrpSpPr>
          <p:grpSpPr>
            <a:xfrm>
              <a:off x="3093581" y="2179710"/>
              <a:ext cx="8350978" cy="1983303"/>
              <a:chOff x="2320695" y="442438"/>
              <a:chExt cx="8350978" cy="784254"/>
            </a:xfrm>
          </p:grpSpPr>
          <p:sp>
            <p:nvSpPr>
              <p:cNvPr id="57" name="矩形 56"/>
              <p:cNvSpPr/>
              <p:nvPr/>
            </p:nvSpPr>
            <p:spPr>
              <a:xfrm flipH="1">
                <a:off x="2320695" y="442438"/>
                <a:ext cx="8350978" cy="784254"/>
              </a:xfrm>
              <a:prstGeom prst="rect">
                <a:avLst/>
              </a:prstGeom>
              <a:solidFill>
                <a:srgbClr val="18D2A6"/>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2947755" y="614306"/>
                <a:ext cx="6461219" cy="395287"/>
                <a:chOff x="3802405" y="569913"/>
                <a:chExt cx="6461219" cy="395287"/>
              </a:xfrm>
            </p:grpSpPr>
            <p:sp>
              <p:nvSpPr>
                <p:cNvPr id="71" name="矩形 3"/>
                <p:cNvSpPr/>
                <p:nvPr/>
              </p:nvSpPr>
              <p:spPr>
                <a:xfrm>
                  <a:off x="4088746" y="596699"/>
                  <a:ext cx="6174878" cy="359994"/>
                </a:xfrm>
                <a:prstGeom prst="rect">
                  <a:avLst/>
                </a:prstGeom>
                <a:noFill/>
                <a:ln w="9525">
                  <a:noFill/>
                  <a:miter/>
                </a:ln>
              </p:spPr>
              <p:txBody>
                <a:bodyPr wrap="none" lIns="91431" tIns="45716" rIns="91431" bIns="45716">
                  <a:spAutoFit/>
                </a:bodyPr>
                <a:lstStyle/>
                <a:p>
                  <a:pPr lvl="0" eaLnBrk="1" hangingPunct="1">
                    <a:buNone/>
                  </a:pPr>
                  <a:r>
                    <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rPr>
                    <a:t>参保后日常业务流程</a:t>
                  </a:r>
                </a:p>
              </p:txBody>
            </p:sp>
            <p:grpSp>
              <p:nvGrpSpPr>
                <p:cNvPr id="72" name="组合 26"/>
                <p:cNvGrpSpPr/>
                <p:nvPr/>
              </p:nvGrpSpPr>
              <p:grpSpPr>
                <a:xfrm>
                  <a:off x="3802405" y="569913"/>
                  <a:ext cx="263525" cy="395287"/>
                  <a:chOff x="-1006695" y="0"/>
                  <a:chExt cx="213756" cy="427512"/>
                </a:xfrm>
              </p:grpSpPr>
              <p:sp>
                <p:nvSpPr>
                  <p:cNvPr id="73" name="直接连接符 27"/>
                  <p:cNvSpPr/>
                  <p:nvPr/>
                </p:nvSpPr>
                <p:spPr>
                  <a:xfrm>
                    <a:off x="-1006695" y="0"/>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sp>
                <p:nvSpPr>
                  <p:cNvPr id="83" name="直接连接符 28"/>
                  <p:cNvSpPr/>
                  <p:nvPr/>
                </p:nvSpPr>
                <p:spPr>
                  <a:xfrm flipH="1">
                    <a:off x="-1006695" y="213756"/>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grpSp>
          </p:grpSp>
        </p:grpSp>
        <p:grpSp>
          <p:nvGrpSpPr>
            <p:cNvPr id="87" name="组合 86"/>
            <p:cNvGrpSpPr/>
            <p:nvPr/>
          </p:nvGrpSpPr>
          <p:grpSpPr>
            <a:xfrm>
              <a:off x="971997" y="2179710"/>
              <a:ext cx="2121586" cy="1983303"/>
              <a:chOff x="2215144" y="1032180"/>
              <a:chExt cx="1120898" cy="824468"/>
            </a:xfrm>
          </p:grpSpPr>
          <p:sp>
            <p:nvSpPr>
              <p:cNvPr id="88" name="平行四边形 87"/>
              <p:cNvSpPr/>
              <p:nvPr/>
            </p:nvSpPr>
            <p:spPr>
              <a:xfrm>
                <a:off x="2215144" y="1032180"/>
                <a:ext cx="1120898" cy="824468"/>
              </a:xfrm>
              <a:prstGeom prst="parallelogram">
                <a:avLst>
                  <a:gd name="adj" fmla="val 0"/>
                </a:avLst>
              </a:prstGeom>
              <a:solidFill>
                <a:srgbClr val="1983B7"/>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95" name="文本框 9"/>
              <p:cNvSpPr txBox="1"/>
              <p:nvPr/>
            </p:nvSpPr>
            <p:spPr>
              <a:xfrm>
                <a:off x="2245058" y="1100246"/>
                <a:ext cx="1066799" cy="641734"/>
              </a:xfrm>
              <a:prstGeom prst="rect">
                <a:avLst/>
              </a:prstGeom>
              <a:noFill/>
            </p:spPr>
            <p:txBody>
              <a:bodyPr wrap="square" rtlCol="0">
                <a:spAutoFit/>
              </a:bodyPr>
              <a:lstStyle/>
              <a:p>
                <a:pPr algn="ctr"/>
                <a:r>
                  <a:rPr lang="en-US" altLang="zh-CN" sz="7200" dirty="0">
                    <a:solidFill>
                      <a:schemeClr val="bg1"/>
                    </a:solidFill>
                    <a:latin typeface="Impact" panose="020B0806030902050204" pitchFamily="34" charset="0"/>
                  </a:rPr>
                  <a:t>03</a:t>
                </a:r>
                <a:endParaRPr lang="zh-CN" altLang="en-US" sz="7200" dirty="0">
                  <a:solidFill>
                    <a:schemeClr val="bg1"/>
                  </a:solidFill>
                  <a:latin typeface="Impact" panose="020B0806030902050204" pitchFamily="34" charset="0"/>
                </a:endParaRPr>
              </a:p>
            </p:txBody>
          </p:sp>
        </p:grpSp>
      </p:grpSp>
      <p:grpSp>
        <p:nvGrpSpPr>
          <p:cNvPr id="13" name="组合 12"/>
          <p:cNvGrpSpPr/>
          <p:nvPr/>
        </p:nvGrpSpPr>
        <p:grpSpPr>
          <a:xfrm rot="13187308">
            <a:off x="-6592880" y="2752868"/>
            <a:ext cx="11496362" cy="6726866"/>
            <a:chOff x="0" y="4292079"/>
            <a:chExt cx="12190414" cy="4843505"/>
          </a:xfrm>
        </p:grpSpPr>
        <p:grpSp>
          <p:nvGrpSpPr>
            <p:cNvPr id="14" name="组合 13"/>
            <p:cNvGrpSpPr/>
            <p:nvPr/>
          </p:nvGrpSpPr>
          <p:grpSpPr>
            <a:xfrm>
              <a:off x="0" y="4692834"/>
              <a:ext cx="12190414" cy="4442750"/>
              <a:chOff x="0" y="5400390"/>
              <a:chExt cx="12190414" cy="4442750"/>
            </a:xfrm>
          </p:grpSpPr>
          <p:grpSp>
            <p:nvGrpSpPr>
              <p:cNvPr id="22" name="组合 21"/>
              <p:cNvGrpSpPr/>
              <p:nvPr/>
            </p:nvGrpSpPr>
            <p:grpSpPr>
              <a:xfrm>
                <a:off x="0" y="5403580"/>
                <a:ext cx="6095207" cy="4439560"/>
                <a:chOff x="0" y="5320120"/>
                <a:chExt cx="12190413" cy="4439560"/>
              </a:xfrm>
            </p:grpSpPr>
            <p:sp>
              <p:nvSpPr>
                <p:cNvPr id="26" name="波形 2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波形 2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6095207" y="5400390"/>
                <a:ext cx="6095207" cy="4439560"/>
                <a:chOff x="0" y="5320120"/>
                <a:chExt cx="12190413" cy="4439560"/>
              </a:xfrm>
            </p:grpSpPr>
            <p:sp>
              <p:nvSpPr>
                <p:cNvPr id="24" name="波形 23"/>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波形 24"/>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0" y="4292079"/>
              <a:ext cx="12190414" cy="4442750"/>
              <a:chOff x="0" y="5400390"/>
              <a:chExt cx="12190414" cy="4442750"/>
            </a:xfrm>
          </p:grpSpPr>
          <p:grpSp>
            <p:nvGrpSpPr>
              <p:cNvPr id="16" name="组合 15"/>
              <p:cNvGrpSpPr/>
              <p:nvPr/>
            </p:nvGrpSpPr>
            <p:grpSpPr>
              <a:xfrm>
                <a:off x="0" y="5403580"/>
                <a:ext cx="6095207" cy="4439560"/>
                <a:chOff x="0" y="5320120"/>
                <a:chExt cx="12190413" cy="4439560"/>
              </a:xfrm>
            </p:grpSpPr>
            <p:sp>
              <p:nvSpPr>
                <p:cNvPr id="20" name="波形 1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波形 2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095207" y="5400390"/>
                <a:ext cx="6095207" cy="4439560"/>
                <a:chOff x="0" y="5320120"/>
                <a:chExt cx="12190413" cy="4439560"/>
              </a:xfrm>
            </p:grpSpPr>
            <p:sp>
              <p:nvSpPr>
                <p:cNvPr id="18" name="波形 1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波形 1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8" name="组合 27"/>
          <p:cNvGrpSpPr/>
          <p:nvPr/>
        </p:nvGrpSpPr>
        <p:grpSpPr>
          <a:xfrm rot="13187308">
            <a:off x="7037427" y="-4308561"/>
            <a:ext cx="11496362" cy="6726866"/>
            <a:chOff x="0" y="4292079"/>
            <a:chExt cx="12190414" cy="4843505"/>
          </a:xfrm>
        </p:grpSpPr>
        <p:grpSp>
          <p:nvGrpSpPr>
            <p:cNvPr id="29" name="组合 28"/>
            <p:cNvGrpSpPr/>
            <p:nvPr/>
          </p:nvGrpSpPr>
          <p:grpSpPr>
            <a:xfrm>
              <a:off x="0" y="4692834"/>
              <a:ext cx="12190414" cy="4442750"/>
              <a:chOff x="0" y="5400390"/>
              <a:chExt cx="12190414" cy="4442750"/>
            </a:xfrm>
          </p:grpSpPr>
          <p:grpSp>
            <p:nvGrpSpPr>
              <p:cNvPr id="37" name="组合 36"/>
              <p:cNvGrpSpPr/>
              <p:nvPr/>
            </p:nvGrpSpPr>
            <p:grpSpPr>
              <a:xfrm>
                <a:off x="0" y="5403580"/>
                <a:ext cx="6095207" cy="4439560"/>
                <a:chOff x="0" y="5320120"/>
                <a:chExt cx="12190413" cy="4439560"/>
              </a:xfrm>
            </p:grpSpPr>
            <p:sp>
              <p:nvSpPr>
                <p:cNvPr id="41" name="波形 4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波形 4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6095207" y="5400390"/>
                <a:ext cx="6095207" cy="4439560"/>
                <a:chOff x="0" y="5320120"/>
                <a:chExt cx="12190413" cy="4439560"/>
              </a:xfrm>
            </p:grpSpPr>
            <p:sp>
              <p:nvSpPr>
                <p:cNvPr id="39" name="波形 38"/>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波形 39"/>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0" name="组合 29"/>
            <p:cNvGrpSpPr/>
            <p:nvPr/>
          </p:nvGrpSpPr>
          <p:grpSpPr>
            <a:xfrm>
              <a:off x="0" y="4292079"/>
              <a:ext cx="12190414" cy="4446967"/>
              <a:chOff x="0" y="5400390"/>
              <a:chExt cx="12190414" cy="4446967"/>
            </a:xfrm>
          </p:grpSpPr>
          <p:grpSp>
            <p:nvGrpSpPr>
              <p:cNvPr id="31" name="组合 30"/>
              <p:cNvGrpSpPr/>
              <p:nvPr/>
            </p:nvGrpSpPr>
            <p:grpSpPr>
              <a:xfrm>
                <a:off x="0" y="5403580"/>
                <a:ext cx="6100378" cy="4443777"/>
                <a:chOff x="0" y="5320120"/>
                <a:chExt cx="12200755" cy="4443777"/>
              </a:xfrm>
            </p:grpSpPr>
            <p:sp>
              <p:nvSpPr>
                <p:cNvPr id="35" name="波形 3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波形 35"/>
                <p:cNvSpPr/>
                <p:nvPr/>
              </p:nvSpPr>
              <p:spPr>
                <a:xfrm flipH="1">
                  <a:off x="10342" y="5344297"/>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6095207" y="5400390"/>
                <a:ext cx="6095207" cy="4439560"/>
                <a:chOff x="0" y="5320120"/>
                <a:chExt cx="12190413" cy="4439560"/>
              </a:xfrm>
            </p:grpSpPr>
            <p:sp>
              <p:nvSpPr>
                <p:cNvPr id="33" name="波形 3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波形 3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cSld>
  <p:clrMapOvr>
    <a:masterClrMapping/>
  </p:clrMapOvr>
  <p:transition spd="slow">
    <p:push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单位一般信息变更登记</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184571" y="1251545"/>
            <a:ext cx="4488025" cy="4708981"/>
          </a:xfrm>
          <a:prstGeom prst="rect">
            <a:avLst/>
          </a:prstGeom>
          <a:noFill/>
        </p:spPr>
        <p:txBody>
          <a:bodyPr wrap="square">
            <a:spAutoFit/>
          </a:bodyPr>
          <a:lstStyle/>
          <a:p>
            <a:r>
              <a:rPr lang="zh-CN" altLang="en-US" sz="2000" dirty="0">
                <a:solidFill>
                  <a:srgbClr val="FF0000"/>
                </a:solidFill>
                <a:latin typeface="方正楷体_GBK" panose="03000509000000000000" pitchFamily="65" charset="-122"/>
                <a:ea typeface="方正楷体_GBK" panose="03000509000000000000" pitchFamily="65" charset="-122"/>
              </a:rPr>
              <a:t>应用场景：</a:t>
            </a:r>
            <a:r>
              <a:rPr lang="zh-CN" altLang="en-US" sz="2000" dirty="0">
                <a:latin typeface="方正楷体_GBK" panose="03000509000000000000" pitchFamily="65" charset="-122"/>
                <a:ea typeface="方正楷体_GBK" panose="03000509000000000000" pitchFamily="65" charset="-122"/>
              </a:rPr>
              <a:t>为参保单位办理社会保险登记信息变更，包括单位银行账户信息（单位银行信息主要用于收款）、单位经办人信息等一般信息。</a:t>
            </a:r>
          </a:p>
          <a:p>
            <a:endParaRPr lang="zh-CN" altLang="en-US" sz="2000" dirty="0">
              <a:latin typeface="方正楷体_GBK" panose="03000509000000000000" pitchFamily="65" charset="-122"/>
              <a:ea typeface="方正楷体_GBK" panose="03000509000000000000" pitchFamily="65" charset="-122"/>
            </a:endParaRPr>
          </a:p>
          <a:p>
            <a:r>
              <a:rPr lang="zh-CN" altLang="en-US" sz="2000" dirty="0">
                <a:solidFill>
                  <a:srgbClr val="FF0000"/>
                </a:solidFill>
                <a:latin typeface="方正楷体_GBK" panose="03000509000000000000" pitchFamily="65" charset="-122"/>
                <a:ea typeface="方正楷体_GBK" panose="03000509000000000000" pitchFamily="65" charset="-122"/>
              </a:rPr>
              <a:t>操作步骤：</a:t>
            </a:r>
            <a:r>
              <a:rPr lang="zh-CN" altLang="en-US" sz="2000" dirty="0">
                <a:latin typeface="方正楷体_GBK" panose="03000509000000000000" pitchFamily="65" charset="-122"/>
                <a:ea typeface="方正楷体_GBK" panose="03000509000000000000" pitchFamily="65" charset="-122"/>
              </a:rPr>
              <a:t>社会保险参保信息维护→单位（项目）基本信息变更→单位一般信息变更登记→勾选我已阅读→下一步→录入一般信息变更内容→保存→核对系统自动生成表单→确认提交</a:t>
            </a:r>
          </a:p>
          <a:p>
            <a:endParaRPr lang="zh-CN" altLang="en-US" sz="2000" dirty="0">
              <a:latin typeface="方正楷体_GBK" panose="03000509000000000000" pitchFamily="65" charset="-122"/>
              <a:ea typeface="方正楷体_GBK" panose="03000509000000000000" pitchFamily="65" charset="-122"/>
            </a:endParaRPr>
          </a:p>
          <a:p>
            <a:r>
              <a:rPr lang="zh-CN" altLang="en-US" sz="2000" dirty="0">
                <a:solidFill>
                  <a:srgbClr val="FF0000"/>
                </a:solidFill>
                <a:latin typeface="方正楷体_GBK" panose="03000509000000000000" pitchFamily="65" charset="-122"/>
                <a:ea typeface="方正楷体_GBK" panose="03000509000000000000" pitchFamily="65" charset="-122"/>
              </a:rPr>
              <a:t>申报材料：</a:t>
            </a:r>
            <a:r>
              <a:rPr lang="en-US" altLang="zh-CN" sz="2000" dirty="0">
                <a:latin typeface="方正楷体_GBK" panose="03000509000000000000" pitchFamily="65" charset="-122"/>
                <a:ea typeface="方正楷体_GBK" panose="03000509000000000000" pitchFamily="65" charset="-122"/>
              </a:rPr>
              <a:t>《</a:t>
            </a:r>
            <a:r>
              <a:rPr lang="zh-CN" altLang="en-US" sz="2000" dirty="0">
                <a:latin typeface="方正楷体_GBK" panose="03000509000000000000" pitchFamily="65" charset="-122"/>
                <a:ea typeface="方正楷体_GBK" panose="03000509000000000000" pitchFamily="65" charset="-122"/>
              </a:rPr>
              <a:t>单位社会保险登记信息变更表</a:t>
            </a:r>
            <a:r>
              <a:rPr lang="en-US" altLang="zh-CN" sz="2000" dirty="0">
                <a:latin typeface="方正楷体_GBK" panose="03000509000000000000" pitchFamily="65" charset="-122"/>
                <a:ea typeface="方正楷体_GBK" panose="03000509000000000000" pitchFamily="65" charset="-122"/>
              </a:rPr>
              <a:t>》</a:t>
            </a:r>
            <a:endParaRPr lang="zh-CN" altLang="en-US" sz="2000" dirty="0">
              <a:latin typeface="方正楷体_GBK" panose="03000509000000000000" pitchFamily="65" charset="-122"/>
              <a:ea typeface="方正楷体_GBK" panose="03000509000000000000" pitchFamily="65" charset="-122"/>
            </a:endParaRPr>
          </a:p>
          <a:p>
            <a:endParaRPr lang="zh-CN" altLang="en-US" sz="2000" dirty="0">
              <a:solidFill>
                <a:srgbClr val="FF0000"/>
              </a:solidFill>
              <a:latin typeface="方正楷体_GBK" panose="03000509000000000000" pitchFamily="65" charset="-122"/>
              <a:ea typeface="方正楷体_GBK" panose="03000509000000000000" pitchFamily="65" charset="-122"/>
            </a:endParaRPr>
          </a:p>
          <a:p>
            <a:r>
              <a:rPr lang="zh-CN" altLang="en-US" sz="2000" dirty="0">
                <a:solidFill>
                  <a:srgbClr val="FF0000"/>
                </a:solidFill>
                <a:latin typeface="方正楷体_GBK" panose="03000509000000000000" pitchFamily="65" charset="-122"/>
                <a:ea typeface="方正楷体_GBK" panose="03000509000000000000" pitchFamily="65" charset="-122"/>
              </a:rPr>
              <a:t>办理要点：</a:t>
            </a:r>
            <a:r>
              <a:rPr lang="zh-CN" altLang="en-US" sz="2000" dirty="0">
                <a:latin typeface="方正楷体_GBK" panose="03000509000000000000" pitchFamily="65" charset="-122"/>
                <a:ea typeface="方正楷体_GBK" panose="03000509000000000000" pitchFamily="65" charset="-122"/>
              </a:rPr>
              <a:t>维护时注意勾选险种。</a:t>
            </a:r>
          </a:p>
        </p:txBody>
      </p:sp>
      <p:pic>
        <p:nvPicPr>
          <p:cNvPr id="6" name="图片 5">
            <a:extLst>
              <a:ext uri="{FF2B5EF4-FFF2-40B4-BE49-F238E27FC236}">
                <a16:creationId xmlns:a16="http://schemas.microsoft.com/office/drawing/2014/main" id="{EB6C850B-FDBC-8981-CB15-7CE569D4C5C0}"/>
              </a:ext>
            </a:extLst>
          </p:cNvPr>
          <p:cNvPicPr>
            <a:picLocks noChangeAspect="1"/>
          </p:cNvPicPr>
          <p:nvPr>
            <p:custDataLst>
              <p:tags r:id="rId1"/>
            </p:custDataLst>
          </p:nvPr>
        </p:nvPicPr>
        <p:blipFill>
          <a:blip r:embed="rId4"/>
          <a:stretch>
            <a:fillRect/>
          </a:stretch>
        </p:blipFill>
        <p:spPr>
          <a:xfrm>
            <a:off x="445721" y="1603998"/>
            <a:ext cx="6717244" cy="3415871"/>
          </a:xfrm>
          <a:prstGeom prst="rect">
            <a:avLst/>
          </a:prstGeom>
        </p:spPr>
      </p:pic>
    </p:spTree>
    <p:extLst>
      <p:ext uri="{BB962C8B-B14F-4D97-AF65-F5344CB8AC3E}">
        <p14:creationId xmlns:p14="http://schemas.microsoft.com/office/powerpoint/2010/main" val="303143333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单位关键信息变更登记</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184571" y="1251545"/>
            <a:ext cx="4488025" cy="4401205"/>
          </a:xfrm>
          <a:prstGeom prst="rect">
            <a:avLst/>
          </a:prstGeom>
          <a:noFill/>
        </p:spPr>
        <p:txBody>
          <a:bodyPr wrap="square">
            <a:spAutoFit/>
          </a:bodyPr>
          <a:lstStyle/>
          <a:p>
            <a:r>
              <a:rPr lang="zh-CN" altLang="en-US" sz="2000" dirty="0">
                <a:solidFill>
                  <a:srgbClr val="FF0000"/>
                </a:solidFill>
                <a:latin typeface="方正姚体" panose="02010601030101010101" pitchFamily="2" charset="-122"/>
                <a:ea typeface="方正姚体" panose="02010601030101010101" pitchFamily="2" charset="-122"/>
              </a:rPr>
              <a:t>应用场景：</a:t>
            </a:r>
            <a:r>
              <a:rPr lang="zh-CN" altLang="en-US" sz="2000" dirty="0">
                <a:latin typeface="方正姚体" panose="02010601030101010101" pitchFamily="2" charset="-122"/>
                <a:ea typeface="方正姚体" panose="02010601030101010101" pitchFamily="2" charset="-122"/>
              </a:rPr>
              <a:t>为参保单位办理社会保险登记信息变更，包括变更单位名称、法人信息、是否参加机关事业单位工伤保险等关键信息。</a:t>
            </a:r>
            <a:endParaRPr lang="en-US" altLang="zh-CN" sz="2000" dirty="0">
              <a:latin typeface="方正姚体" panose="02010601030101010101" pitchFamily="2" charset="-122"/>
              <a:ea typeface="方正姚体" panose="02010601030101010101" pitchFamily="2" charset="-122"/>
            </a:endParaRPr>
          </a:p>
          <a:p>
            <a:endParaRPr lang="zh-CN" altLang="en-US" sz="2000" dirty="0">
              <a:latin typeface="方正姚体" panose="02010601030101010101" pitchFamily="2" charset="-122"/>
              <a:ea typeface="方正姚体" panose="02010601030101010101" pitchFamily="2" charset="-122"/>
            </a:endParaRPr>
          </a:p>
          <a:p>
            <a:r>
              <a:rPr lang="zh-CN" altLang="en-US" sz="2000" dirty="0">
                <a:solidFill>
                  <a:srgbClr val="FF0000"/>
                </a:solidFill>
                <a:latin typeface="方正姚体" panose="02010601030101010101" pitchFamily="2" charset="-122"/>
                <a:ea typeface="方正姚体" panose="02010601030101010101" pitchFamily="2" charset="-122"/>
              </a:rPr>
              <a:t>办理途径：</a:t>
            </a:r>
            <a:r>
              <a:rPr lang="zh-CN" altLang="en-US" sz="2000" dirty="0">
                <a:latin typeface="方正姚体" panose="02010601030101010101" pitchFamily="2" charset="-122"/>
                <a:ea typeface="方正姚体" panose="02010601030101010101" pitchFamily="2" charset="-122"/>
              </a:rPr>
              <a:t>窗口办理</a:t>
            </a:r>
            <a:endParaRPr lang="en-US" altLang="zh-CN" sz="2000" dirty="0">
              <a:latin typeface="方正姚体" panose="02010601030101010101" pitchFamily="2" charset="-122"/>
              <a:ea typeface="方正姚体" panose="02010601030101010101" pitchFamily="2" charset="-122"/>
            </a:endParaRPr>
          </a:p>
          <a:p>
            <a:endParaRPr lang="zh-CN" altLang="en-US" sz="2000" dirty="0">
              <a:latin typeface="方正姚体" panose="02010601030101010101" pitchFamily="2" charset="-122"/>
              <a:ea typeface="方正姚体" panose="02010601030101010101" pitchFamily="2" charset="-122"/>
            </a:endParaRPr>
          </a:p>
          <a:p>
            <a:r>
              <a:rPr lang="zh-CN" altLang="en-US" sz="2000" dirty="0">
                <a:solidFill>
                  <a:srgbClr val="FF0000"/>
                </a:solidFill>
                <a:latin typeface="方正姚体" panose="02010601030101010101" pitchFamily="2" charset="-122"/>
                <a:ea typeface="方正姚体" panose="02010601030101010101" pitchFamily="2" charset="-122"/>
              </a:rPr>
              <a:t>办理要点：</a:t>
            </a:r>
            <a:r>
              <a:rPr lang="zh-CN" altLang="en-US" sz="2000" dirty="0">
                <a:latin typeface="方正姚体" panose="02010601030101010101" pitchFamily="2" charset="-122"/>
                <a:ea typeface="方正姚体" panose="02010601030101010101" pitchFamily="2" charset="-122"/>
              </a:rPr>
              <a:t>历史上已在企保系统办理过单位参保登记的机关事业单位，若单位类型属“机关”的且“行业风险等级”不是一类行业，则可通过</a:t>
            </a:r>
            <a:r>
              <a:rPr lang="en-US" altLang="zh-CN" sz="2000" dirty="0">
                <a:latin typeface="方正姚体" panose="02010601030101010101" pitchFamily="2" charset="-122"/>
                <a:ea typeface="方正姚体" panose="02010601030101010101" pitchFamily="2" charset="-122"/>
              </a:rPr>
              <a:t>〔</a:t>
            </a:r>
            <a:r>
              <a:rPr lang="zh-CN" altLang="en-US" sz="2000" dirty="0">
                <a:latin typeface="方正姚体" panose="02010601030101010101" pitchFamily="2" charset="-122"/>
                <a:ea typeface="方正姚体" panose="02010601030101010101" pitchFamily="2" charset="-122"/>
              </a:rPr>
              <a:t>单位关键信息变更</a:t>
            </a:r>
            <a:r>
              <a:rPr lang="en-US" altLang="zh-CN" sz="2000" dirty="0">
                <a:latin typeface="方正姚体" panose="02010601030101010101" pitchFamily="2" charset="-122"/>
                <a:ea typeface="方正姚体" panose="02010601030101010101" pitchFamily="2" charset="-122"/>
              </a:rPr>
              <a:t>〕</a:t>
            </a:r>
            <a:r>
              <a:rPr lang="zh-CN" altLang="en-US" sz="2000" dirty="0">
                <a:latin typeface="方正姚体" panose="02010601030101010101" pitchFamily="2" charset="-122"/>
                <a:ea typeface="方正姚体" panose="02010601030101010101" pitchFamily="2" charset="-122"/>
              </a:rPr>
              <a:t>，调整“行业类别”，“行业风险等级”自动调整为一类。</a:t>
            </a:r>
          </a:p>
        </p:txBody>
      </p:sp>
      <p:pic>
        <p:nvPicPr>
          <p:cNvPr id="2" name="Picture 2" descr="F:\彭涛工伤\公务员工伤PPT截图\核心\关键信息变更--确定险种比例.jpg">
            <a:extLst>
              <a:ext uri="{FF2B5EF4-FFF2-40B4-BE49-F238E27FC236}">
                <a16:creationId xmlns:a16="http://schemas.microsoft.com/office/drawing/2014/main" id="{B82ED527-F7EA-F150-37C0-5F1D24E4432D}"/>
              </a:ext>
            </a:extLst>
          </p:cNvPr>
          <p:cNvPicPr>
            <a:picLocks noChangeAspect="1" noChangeArrowheads="1"/>
          </p:cNvPicPr>
          <p:nvPr/>
        </p:nvPicPr>
        <p:blipFill>
          <a:blip r:embed="rId3"/>
          <a:srcRect/>
          <a:stretch>
            <a:fillRect/>
          </a:stretch>
        </p:blipFill>
        <p:spPr bwMode="auto">
          <a:xfrm>
            <a:off x="306294" y="1562202"/>
            <a:ext cx="6682335" cy="3779889"/>
          </a:xfrm>
          <a:prstGeom prst="rect">
            <a:avLst/>
          </a:prstGeom>
          <a:noFill/>
        </p:spPr>
      </p:pic>
    </p:spTree>
    <p:extLst>
      <p:ext uri="{BB962C8B-B14F-4D97-AF65-F5344CB8AC3E}">
        <p14:creationId xmlns:p14="http://schemas.microsoft.com/office/powerpoint/2010/main" val="1440742972"/>
      </p:ext>
    </p:extLst>
  </p:cSld>
  <p:clrMapOvr>
    <a:masterClrMapping/>
  </p:clrMapOvr>
  <p:transition spd="slow">
    <p:cover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职工一般信息变更</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400800" y="1064933"/>
            <a:ext cx="5607697"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为参保单位职工办理机关事业单位人员类型、联系方式、常用地址等一般信息修改。</a:t>
            </a:r>
          </a:p>
          <a:p>
            <a:r>
              <a:rPr lang="zh-CN" altLang="en-US" sz="2000" b="1" dirty="0">
                <a:solidFill>
                  <a:srgbClr val="FF0000"/>
                </a:solidFill>
                <a:latin typeface="仿宋" panose="02010609060101010101" pitchFamily="49" charset="-122"/>
                <a:ea typeface="仿宋" panose="02010609060101010101" pitchFamily="49" charset="-122"/>
              </a:rPr>
              <a:t>操作步骤：</a:t>
            </a:r>
          </a:p>
          <a:p>
            <a:r>
              <a:rPr lang="zh-CN" altLang="en-US" sz="2000" b="1" dirty="0">
                <a:latin typeface="仿宋" panose="02010609060101010101" pitchFamily="49" charset="-122"/>
                <a:ea typeface="仿宋" panose="02010609060101010101" pitchFamily="49" charset="-122"/>
              </a:rPr>
              <a:t>社会保险参保信息维护→个人基本信息变更→单位职工一般信息变更登记→勾选我已阅读→录入变更信息→添加校验→确定→保存→核对系统自动生成表单→确认提交</a:t>
            </a: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单位职工一般信息变更主要指文化程度、婚姻状况、民族、参保人联系电话、户口所在地、居住地地址的变更。</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职工姓名、性别、居民身份证号码等信息发生变更时，应通过“单位职工关键信息变更”功能办理。</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前期已在企保系统参加工伤保险的机关事业单位人员，应通过此功能维护“</a:t>
            </a:r>
            <a:r>
              <a:rPr lang="zh-CN" altLang="en-US" sz="2000" b="1" dirty="0">
                <a:solidFill>
                  <a:srgbClr val="FF0000"/>
                </a:solidFill>
                <a:latin typeface="仿宋" panose="02010609060101010101" pitchFamily="49" charset="-122"/>
                <a:ea typeface="仿宋" panose="02010609060101010101" pitchFamily="49" charset="-122"/>
              </a:rPr>
              <a:t>机关事业单位人员类型</a:t>
            </a:r>
            <a:r>
              <a:rPr lang="zh-CN" altLang="en-US" sz="2000" b="1" dirty="0">
                <a:latin typeface="仿宋" panose="02010609060101010101" pitchFamily="49" charset="-122"/>
                <a:ea typeface="仿宋" panose="02010609060101010101" pitchFamily="49" charset="-122"/>
              </a:rPr>
              <a:t>”。</a:t>
            </a:r>
          </a:p>
        </p:txBody>
      </p:sp>
      <p:pic>
        <p:nvPicPr>
          <p:cNvPr id="5" name="图片 4">
            <a:extLst>
              <a:ext uri="{FF2B5EF4-FFF2-40B4-BE49-F238E27FC236}">
                <a16:creationId xmlns:a16="http://schemas.microsoft.com/office/drawing/2014/main" id="{FA91BAD0-619F-499E-1BE9-3988C8965FF9}"/>
              </a:ext>
            </a:extLst>
          </p:cNvPr>
          <p:cNvPicPr>
            <a:picLocks noChangeAspect="1"/>
          </p:cNvPicPr>
          <p:nvPr>
            <p:custDataLst>
              <p:tags r:id="rId1"/>
            </p:custDataLst>
          </p:nvPr>
        </p:nvPicPr>
        <p:blipFill>
          <a:blip r:embed="rId5"/>
          <a:stretch>
            <a:fillRect/>
          </a:stretch>
        </p:blipFill>
        <p:spPr>
          <a:xfrm>
            <a:off x="323215" y="1158239"/>
            <a:ext cx="6006303" cy="3286491"/>
          </a:xfrm>
          <a:prstGeom prst="rect">
            <a:avLst/>
          </a:prstGeom>
        </p:spPr>
      </p:pic>
      <p:pic>
        <p:nvPicPr>
          <p:cNvPr id="6" name="图片 5">
            <a:extLst>
              <a:ext uri="{FF2B5EF4-FFF2-40B4-BE49-F238E27FC236}">
                <a16:creationId xmlns:a16="http://schemas.microsoft.com/office/drawing/2014/main" id="{FDD20879-3466-8FF5-7D44-4513B4A6F050}"/>
              </a:ext>
            </a:extLst>
          </p:cNvPr>
          <p:cNvPicPr>
            <a:picLocks noChangeAspect="1"/>
          </p:cNvPicPr>
          <p:nvPr>
            <p:custDataLst>
              <p:tags r:id="rId2"/>
            </p:custDataLst>
          </p:nvPr>
        </p:nvPicPr>
        <p:blipFill>
          <a:blip r:embed="rId6"/>
          <a:stretch>
            <a:fillRect/>
          </a:stretch>
        </p:blipFill>
        <p:spPr>
          <a:xfrm>
            <a:off x="323215" y="4831080"/>
            <a:ext cx="6006303" cy="1020475"/>
          </a:xfrm>
          <a:prstGeom prst="rect">
            <a:avLst/>
          </a:prstGeom>
        </p:spPr>
      </p:pic>
    </p:spTree>
    <p:extLst>
      <p:ext uri="{BB962C8B-B14F-4D97-AF65-F5344CB8AC3E}">
        <p14:creationId xmlns:p14="http://schemas.microsoft.com/office/powerpoint/2010/main" val="2246704753"/>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职工关键信息变更登记</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1268963" y="2343227"/>
            <a:ext cx="9843797" cy="2862322"/>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为参保单位职工办理姓名、证件号码等关健信息。</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办理途径：</a:t>
            </a:r>
            <a:r>
              <a:rPr lang="zh-CN" altLang="en-US" sz="2000" b="1" dirty="0">
                <a:latin typeface="仿宋" panose="02010609060101010101" pitchFamily="49" charset="-122"/>
                <a:ea typeface="仿宋" panose="02010609060101010101" pitchFamily="49" charset="-122"/>
              </a:rPr>
              <a:t>窗口办理</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申报材料：</a:t>
            </a:r>
            <a:r>
              <a:rPr lang="zh-CN" altLang="en-US" sz="2000" b="1" dirty="0">
                <a:latin typeface="仿宋" panose="02010609060101010101" pitchFamily="49" charset="-122"/>
                <a:ea typeface="仿宋" panose="02010609060101010101" pitchFamily="49" charset="-122"/>
              </a:rPr>
              <a:t>单位职工关键信息变更登记申报表，参保人身份证或户口薄或公安部门出具变更回执。</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r>
              <a:rPr lang="zh-CN" altLang="en-US" sz="2000" b="1" dirty="0">
                <a:latin typeface="仿宋" panose="02010609060101010101" pitchFamily="49" charset="-122"/>
                <a:ea typeface="仿宋" panose="02010609060101010101" pitchFamily="49" charset="-122"/>
              </a:rPr>
              <a:t>办理单位职工关键信息变更登记时，必须按照变更信息相关资料进行据实核定办理。</a:t>
            </a:r>
          </a:p>
        </p:txBody>
      </p:sp>
    </p:spTree>
    <p:extLst>
      <p:ext uri="{BB962C8B-B14F-4D97-AF65-F5344CB8AC3E}">
        <p14:creationId xmlns:p14="http://schemas.microsoft.com/office/powerpoint/2010/main" val="3106643510"/>
      </p:ext>
    </p:extLst>
  </p:cSld>
  <p:clrMapOvr>
    <a:masterClrMapping/>
  </p:clrMapOvr>
  <p:transition spd="slow">
    <p:strips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zh-CN" altLang="en-US" dirty="0">
                <a:latin typeface="方正魏碑_GBK" panose="03000509000000000000" pitchFamily="65" charset="-122"/>
                <a:ea typeface="方正魏碑_GBK" panose="03000509000000000000" pitchFamily="65" charset="-122"/>
              </a:rPr>
              <a:t>与养老保险经办上的区别</a:t>
            </a:r>
            <a:endParaRPr kumimoji="1" lang="ja-JP" altLang="en-US" dirty="0">
              <a:latin typeface="方正魏碑_GBK" panose="03000509000000000000" pitchFamily="65" charset="-122"/>
              <a:ea typeface="方正魏碑_GBK" panose="03000509000000000000" pitchFamily="65" charset="-122"/>
            </a:endParaRPr>
          </a:p>
        </p:txBody>
      </p:sp>
      <p:sp>
        <p:nvSpPr>
          <p:cNvPr id="7" name="テキスト プレースホルダー 6"/>
          <p:cNvSpPr>
            <a:spLocks noGrp="1"/>
          </p:cNvSpPr>
          <p:nvPr>
            <p:ph type="body" sz="quarter" idx="13"/>
          </p:nvPr>
        </p:nvSpPr>
        <p:spPr>
          <a:xfrm>
            <a:off x="2200277" y="1499619"/>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（一）网申系统入口不同</a:t>
            </a:r>
            <a:endParaRPr kumimoji="1" lang="zh-CN" altLang="en-US" sz="2000" dirty="0">
              <a:solidFill>
                <a:srgbClr val="FF0000"/>
              </a:solidFill>
              <a:latin typeface="仿宋" panose="02010609060101010101" pitchFamily="49" charset="-122"/>
              <a:ea typeface="仿宋" panose="02010609060101010101" pitchFamily="49" charset="-122"/>
            </a:endParaRPr>
          </a:p>
          <a:p>
            <a:pPr>
              <a:lnSpc>
                <a:spcPct val="100000"/>
              </a:lnSpc>
            </a:pPr>
            <a:r>
              <a:rPr kumimoji="1" lang="zh-CN" altLang="en-US" sz="2000" dirty="0">
                <a:latin typeface="仿宋" panose="02010609060101010101" pitchFamily="49" charset="-122"/>
                <a:ea typeface="仿宋" panose="02010609060101010101" pitchFamily="49" charset="-122"/>
              </a:rPr>
              <a:t>养老保险：指定网址（</a:t>
            </a:r>
            <a:r>
              <a:rPr kumimoji="1" lang="en-US" altLang="zh-CN" sz="2000" dirty="0">
                <a:latin typeface="仿宋" panose="02010609060101010101" pitchFamily="49" charset="-122"/>
                <a:ea typeface="仿宋" panose="02010609060101010101" pitchFamily="49" charset="-122"/>
              </a:rPr>
              <a:t>http://59.175.218.202:8008/uaa/enterpriselogin#/enterpriseLogin</a:t>
            </a:r>
            <a:r>
              <a:rPr kumimoji="1" lang="zh-CN" altLang="en-US" sz="2000" dirty="0">
                <a:latin typeface="仿宋" panose="02010609060101010101" pitchFamily="49" charset="-122"/>
                <a:ea typeface="仿宋" panose="02010609060101010101" pitchFamily="49" charset="-122"/>
              </a:rPr>
              <a:t>）</a:t>
            </a:r>
          </a:p>
          <a:p>
            <a:pPr>
              <a:lnSpc>
                <a:spcPct val="100000"/>
              </a:lnSpc>
            </a:pPr>
            <a:r>
              <a:rPr kumimoji="1" lang="zh-CN" altLang="en-US" sz="2000" dirty="0">
                <a:latin typeface="仿宋" panose="02010609060101010101" pitchFamily="49" charset="-122"/>
                <a:ea typeface="仿宋" panose="02010609060101010101" pitchFamily="49" charset="-122"/>
              </a:rPr>
              <a:t>工伤保险：登录“湖北省政务服务网”（</a:t>
            </a:r>
            <a:r>
              <a:rPr kumimoji="1" lang="en-US" altLang="zh-CN" sz="2000" dirty="0">
                <a:latin typeface="仿宋" panose="02010609060101010101" pitchFamily="49" charset="-122"/>
                <a:ea typeface="仿宋" panose="02010609060101010101" pitchFamily="49" charset="-122"/>
              </a:rPr>
              <a:t>http://zwfw.hubei.gov.cn/</a:t>
            </a:r>
            <a:r>
              <a:rPr kumimoji="1" lang="zh-CN" altLang="en-US" sz="2000" dirty="0">
                <a:latin typeface="仿宋" panose="02010609060101010101" pitchFamily="49" charset="-122"/>
                <a:ea typeface="仿宋" panose="02010609060101010101" pitchFamily="49" charset="-122"/>
              </a:rPr>
              <a:t>）后点击指定模块进入。</a:t>
            </a:r>
            <a:endParaRPr kumimoji="1" lang="ja-JP" altLang="en-US" sz="2000" dirty="0">
              <a:latin typeface="仿宋" panose="02010609060101010101" pitchFamily="49" charset="-122"/>
              <a:ea typeface="仿宋" panose="02010609060101010101" pitchFamily="49" charset="-122"/>
            </a:endParaRPr>
          </a:p>
        </p:txBody>
      </p:sp>
      <p:sp>
        <p:nvSpPr>
          <p:cNvPr id="8" name="テキスト プレースホルダー 7"/>
          <p:cNvSpPr>
            <a:spLocks noGrp="1"/>
          </p:cNvSpPr>
          <p:nvPr>
            <p:ph type="body" sz="quarter" idx="24"/>
          </p:nvPr>
        </p:nvSpPr>
        <p:spPr>
          <a:xfrm>
            <a:off x="2200276" y="3042830"/>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（二）业务办理周期不同：当月办理当月业务</a:t>
            </a:r>
          </a:p>
          <a:p>
            <a:pPr>
              <a:lnSpc>
                <a:spcPct val="100000"/>
              </a:lnSpc>
            </a:pPr>
            <a:r>
              <a:rPr kumimoji="1" lang="zh-CN" altLang="en-US" sz="2000" dirty="0">
                <a:latin typeface="仿宋" panose="02010609060101010101" pitchFamily="49" charset="-122"/>
                <a:ea typeface="仿宋" panose="02010609060101010101" pitchFamily="49" charset="-122"/>
              </a:rPr>
              <a:t>养老保险：</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7</a:t>
            </a:r>
            <a:r>
              <a:rPr kumimoji="1" lang="zh-CN" altLang="en-US" sz="2000" dirty="0">
                <a:latin typeface="仿宋" panose="02010609060101010101" pitchFamily="49" charset="-122"/>
                <a:ea typeface="仿宋" panose="02010609060101010101" pitchFamily="49" charset="-122"/>
              </a:rPr>
              <a:t>月办理职工甲某新增业务，甲某的缴费明细业务纳入在</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8</a:t>
            </a:r>
            <a:r>
              <a:rPr kumimoji="1" lang="zh-CN" altLang="en-US" sz="2000" dirty="0">
                <a:latin typeface="仿宋" panose="02010609060101010101" pitchFamily="49" charset="-122"/>
                <a:ea typeface="仿宋" panose="02010609060101010101" pitchFamily="49" charset="-122"/>
              </a:rPr>
              <a:t>月费款期的单位应缴明细单。</a:t>
            </a:r>
            <a:br>
              <a:rPr kumimoji="1" lang="zh-CN" altLang="en-US" sz="2000" dirty="0">
                <a:latin typeface="仿宋" panose="02010609060101010101" pitchFamily="49" charset="-122"/>
                <a:ea typeface="仿宋" panose="02010609060101010101" pitchFamily="49" charset="-122"/>
              </a:rPr>
            </a:br>
            <a:r>
              <a:rPr kumimoji="1" lang="zh-CN" altLang="en-US" sz="2000" dirty="0">
                <a:latin typeface="仿宋" panose="02010609060101010101" pitchFamily="49" charset="-122"/>
                <a:ea typeface="仿宋" panose="02010609060101010101" pitchFamily="49" charset="-122"/>
              </a:rPr>
              <a:t>工伤保险：</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7</a:t>
            </a:r>
            <a:r>
              <a:rPr kumimoji="1" lang="zh-CN" altLang="en-US" sz="2000" dirty="0">
                <a:latin typeface="仿宋" panose="02010609060101010101" pitchFamily="49" charset="-122"/>
                <a:ea typeface="仿宋" panose="02010609060101010101" pitchFamily="49" charset="-122"/>
              </a:rPr>
              <a:t>月办理职工乙某参保业务，乙某的缴费金额纳入在</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7</a:t>
            </a:r>
            <a:r>
              <a:rPr kumimoji="1" lang="zh-CN" altLang="en-US" sz="2000" dirty="0">
                <a:latin typeface="仿宋" panose="02010609060101010101" pitchFamily="49" charset="-122"/>
                <a:ea typeface="仿宋" panose="02010609060101010101" pitchFamily="49" charset="-122"/>
              </a:rPr>
              <a:t>月单位应缴认定单汇总金额里。</a:t>
            </a:r>
          </a:p>
        </p:txBody>
      </p:sp>
      <p:sp>
        <p:nvSpPr>
          <p:cNvPr id="9" name="テキスト プレースホルダー 8"/>
          <p:cNvSpPr>
            <a:spLocks noGrp="1"/>
          </p:cNvSpPr>
          <p:nvPr>
            <p:ph type="body" sz="quarter" idx="25"/>
          </p:nvPr>
        </p:nvSpPr>
        <p:spPr>
          <a:xfrm>
            <a:off x="2146840" y="4705036"/>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（三）业务时效性不同</a:t>
            </a:r>
          </a:p>
          <a:p>
            <a:pPr>
              <a:lnSpc>
                <a:spcPct val="100000"/>
              </a:lnSpc>
            </a:pPr>
            <a:r>
              <a:rPr kumimoji="1" lang="zh-CN" altLang="en-US" sz="2000" dirty="0">
                <a:latin typeface="仿宋" panose="02010609060101010101" pitchFamily="49" charset="-122"/>
                <a:ea typeface="仿宋" panose="02010609060101010101" pitchFamily="49" charset="-122"/>
              </a:rPr>
              <a:t>养老保险待遇：享受延迟性。</a:t>
            </a:r>
          </a:p>
          <a:p>
            <a:pPr>
              <a:lnSpc>
                <a:spcPct val="100000"/>
              </a:lnSpc>
            </a:pPr>
            <a:r>
              <a:rPr kumimoji="1" lang="zh-CN" altLang="en-US" sz="2000" dirty="0">
                <a:latin typeface="仿宋" panose="02010609060101010101" pitchFamily="49" charset="-122"/>
                <a:ea typeface="仿宋" panose="02010609060101010101" pitchFamily="49" charset="-122"/>
              </a:rPr>
              <a:t>工伤保险待遇：享受具有实时性，发生工伤的时间的不确定性需要业务及时办理。</a:t>
            </a:r>
          </a:p>
        </p:txBody>
      </p:sp>
      <p:sp>
        <p:nvSpPr>
          <p:cNvPr id="11" name="スライド番号プレースホルダー 10"/>
          <p:cNvSpPr>
            <a:spLocks noGrp="1"/>
          </p:cNvSpPr>
          <p:nvPr>
            <p:ph type="sldNum" sz="quarter" idx="11"/>
          </p:nvPr>
        </p:nvSpPr>
        <p:spPr/>
        <p:txBody>
          <a:bodyPr/>
          <a:lstStyle/>
          <a:p>
            <a:fld id="{03EB59E2-90B9-4CD3-AC74-D672227E13C3}" type="slidenum">
              <a:rPr lang="en-US" smtClean="0"/>
              <a:t>4</a:t>
            </a:fld>
            <a:endParaRPr lang="en-US" dirty="0"/>
          </a:p>
        </p:txBody>
      </p:sp>
    </p:spTree>
  </p:cSld>
  <p:clrMapOvr>
    <a:masterClrMapping/>
  </p:clrMapOvr>
  <p:transition spd="slow">
    <p:push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职工社会保险缴费工资变更申报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5954453" y="1224874"/>
            <a:ext cx="6049892"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若单位职工已申报的缴费工资和实缴工资不符时，可对缴费工资申请变更。</a:t>
            </a:r>
          </a:p>
          <a:p>
            <a:r>
              <a:rPr lang="zh-CN" altLang="en-US" sz="2000" b="1" dirty="0">
                <a:solidFill>
                  <a:srgbClr val="FF0000"/>
                </a:solidFill>
                <a:latin typeface="仿宋" panose="02010609060101010101" pitchFamily="49" charset="-122"/>
                <a:ea typeface="仿宋" panose="02010609060101010101" pitchFamily="49" charset="-122"/>
              </a:rPr>
              <a:t>操作步骤：</a:t>
            </a:r>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社会保险缴费申报→社会保险缴费申报与变更→单位职工社会保险缴费工资申报→勾选我已阅读→下一步→单个添加</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批量报盘→设置单位参保人员基数→添加到本次校验列表→添加校验→核对系统自动生成表单→确认提交</a:t>
            </a: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办理此业务时，系统自动对新申报的缴费工资进行保底封顶，生成新的缴费基数，并产生历史缴费记录（含欠费和已缴）的差额补退数据。</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此业务仅能变更单位职工在职期间的社会保险缴费基数。</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变更后的缴费基数不能低于机关事业养老保险同年月缴费基数。</a:t>
            </a:r>
          </a:p>
        </p:txBody>
      </p:sp>
      <p:pic>
        <p:nvPicPr>
          <p:cNvPr id="2" name="图片 1">
            <a:extLst>
              <a:ext uri="{FF2B5EF4-FFF2-40B4-BE49-F238E27FC236}">
                <a16:creationId xmlns:a16="http://schemas.microsoft.com/office/drawing/2014/main" id="{E9CF4A5E-AD61-A3C9-FA2A-16A1E2BAE8FA}"/>
              </a:ext>
            </a:extLst>
          </p:cNvPr>
          <p:cNvPicPr>
            <a:picLocks noChangeAspect="1"/>
          </p:cNvPicPr>
          <p:nvPr>
            <p:custDataLst>
              <p:tags r:id="rId1"/>
            </p:custDataLst>
          </p:nvPr>
        </p:nvPicPr>
        <p:blipFill>
          <a:blip r:embed="rId5"/>
          <a:stretch>
            <a:fillRect/>
          </a:stretch>
        </p:blipFill>
        <p:spPr>
          <a:xfrm>
            <a:off x="246095" y="1158239"/>
            <a:ext cx="5648325" cy="2580005"/>
          </a:xfrm>
          <a:prstGeom prst="rect">
            <a:avLst/>
          </a:prstGeom>
        </p:spPr>
      </p:pic>
      <p:pic>
        <p:nvPicPr>
          <p:cNvPr id="5" name="图片 4">
            <a:extLst>
              <a:ext uri="{FF2B5EF4-FFF2-40B4-BE49-F238E27FC236}">
                <a16:creationId xmlns:a16="http://schemas.microsoft.com/office/drawing/2014/main" id="{62EEF2FA-C08C-4752-F004-CE115FC6CEAA}"/>
              </a:ext>
            </a:extLst>
          </p:cNvPr>
          <p:cNvPicPr>
            <a:picLocks noChangeAspect="1"/>
          </p:cNvPicPr>
          <p:nvPr>
            <p:custDataLst>
              <p:tags r:id="rId2"/>
            </p:custDataLst>
          </p:nvPr>
        </p:nvPicPr>
        <p:blipFill>
          <a:blip r:embed="rId6"/>
          <a:stretch>
            <a:fillRect/>
          </a:stretch>
        </p:blipFill>
        <p:spPr>
          <a:xfrm>
            <a:off x="180055" y="4156994"/>
            <a:ext cx="5714365" cy="1901722"/>
          </a:xfrm>
          <a:prstGeom prst="rect">
            <a:avLst/>
          </a:prstGeom>
        </p:spPr>
      </p:pic>
    </p:spTree>
    <p:extLst>
      <p:ext uri="{BB962C8B-B14F-4D97-AF65-F5344CB8AC3E}">
        <p14:creationId xmlns:p14="http://schemas.microsoft.com/office/powerpoint/2010/main" val="1027386168"/>
      </p:ext>
    </p:extLst>
  </p:cSld>
  <p:clrMapOvr>
    <a:masterClrMapping/>
  </p:clrMapOvr>
  <p:transition spd="slow">
    <p:strips/>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机关事业单位工伤保险新增人员备案</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140521" y="1225775"/>
            <a:ext cx="6049892" cy="5016758"/>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新参加工伤保险的机关事业单位人员，在正式办理录用、交流手续在途期间，应及时办理工伤保险人员备案手续。</a:t>
            </a:r>
          </a:p>
          <a:p>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solidFill>
                  <a:srgbClr val="FF0000"/>
                </a:solidFill>
                <a:latin typeface="仿宋" panose="02010609060101010101" pitchFamily="49" charset="-122"/>
                <a:ea typeface="仿宋" panose="02010609060101010101" pitchFamily="49" charset="-122"/>
              </a:rPr>
              <a:t>:</a:t>
            </a:r>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社会保险登记→职工参保登记→机关事业单位工伤保险新增人员备案→勾选我已阅读→下一步→录入相关人员信息→添加校验→下一步→上传材料（人员交流调动的相关材料）→核对系统自动生成表单→确认提交</a:t>
            </a:r>
          </a:p>
          <a:p>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备案人员“用工开始时间”不能早于当前经办日期。</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在其他单位参加工伤保险的人员，可以在本单位正常办理备案。</a:t>
            </a:r>
          </a:p>
        </p:txBody>
      </p:sp>
      <p:pic>
        <p:nvPicPr>
          <p:cNvPr id="6" name="图片 5">
            <a:extLst>
              <a:ext uri="{FF2B5EF4-FFF2-40B4-BE49-F238E27FC236}">
                <a16:creationId xmlns:a16="http://schemas.microsoft.com/office/drawing/2014/main" id="{86586352-FB4B-8CB4-6D08-7B9C3A39CA28}"/>
              </a:ext>
            </a:extLst>
          </p:cNvPr>
          <p:cNvPicPr>
            <a:picLocks noChangeAspect="1"/>
          </p:cNvPicPr>
          <p:nvPr>
            <p:custDataLst>
              <p:tags r:id="rId1"/>
            </p:custDataLst>
          </p:nvPr>
        </p:nvPicPr>
        <p:blipFill>
          <a:blip r:embed="rId5"/>
          <a:stretch>
            <a:fillRect/>
          </a:stretch>
        </p:blipFill>
        <p:spPr>
          <a:xfrm>
            <a:off x="312211" y="1225775"/>
            <a:ext cx="5819883" cy="2888845"/>
          </a:xfrm>
          <a:prstGeom prst="rect">
            <a:avLst/>
          </a:prstGeom>
        </p:spPr>
      </p:pic>
      <p:pic>
        <p:nvPicPr>
          <p:cNvPr id="8" name="图片 7">
            <a:extLst>
              <a:ext uri="{FF2B5EF4-FFF2-40B4-BE49-F238E27FC236}">
                <a16:creationId xmlns:a16="http://schemas.microsoft.com/office/drawing/2014/main" id="{A337AC8D-09CB-0804-87BD-D170F0823165}"/>
              </a:ext>
            </a:extLst>
          </p:cNvPr>
          <p:cNvPicPr>
            <a:picLocks noChangeAspect="1"/>
          </p:cNvPicPr>
          <p:nvPr>
            <p:custDataLst>
              <p:tags r:id="rId2"/>
            </p:custDataLst>
          </p:nvPr>
        </p:nvPicPr>
        <p:blipFill>
          <a:blip r:embed="rId6"/>
          <a:stretch>
            <a:fillRect/>
          </a:stretch>
        </p:blipFill>
        <p:spPr>
          <a:xfrm>
            <a:off x="246898" y="4326711"/>
            <a:ext cx="5893623" cy="1603911"/>
          </a:xfrm>
          <a:prstGeom prst="rect">
            <a:avLst/>
          </a:prstGeom>
        </p:spPr>
      </p:pic>
    </p:spTree>
    <p:extLst>
      <p:ext uri="{BB962C8B-B14F-4D97-AF65-F5344CB8AC3E}">
        <p14:creationId xmlns:p14="http://schemas.microsoft.com/office/powerpoint/2010/main" val="2657054858"/>
      </p:ext>
    </p:extLst>
  </p:cSld>
  <p:clrMapOvr>
    <a:masterClrMapping/>
  </p:clrMapOvr>
  <p:transition spd="slow">
    <p:strips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446041" y="704967"/>
              <a:ext cx="4006207"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单位职工参保登记</a:t>
              </a:r>
              <a:r>
                <a:rPr lang="en-US" altLang="zh-CN" sz="29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续保</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287208" y="1304770"/>
            <a:ext cx="4655892" cy="4708981"/>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业务场景：</a:t>
            </a:r>
            <a:r>
              <a:rPr lang="zh-CN" altLang="en-US" sz="2000" b="1" dirty="0">
                <a:latin typeface="仿宋" panose="02010609060101010101" pitchFamily="49" charset="-122"/>
                <a:ea typeface="仿宋" panose="02010609060101010101" pitchFamily="49" charset="-122"/>
              </a:rPr>
              <a:t>为参保单位新增人员办理参保</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续保登记，本次仅办理单位工伤保险参保。</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社会保险登记</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职工参保登记</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单位职工参保登记</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续保</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勾选我已阅读→下一步→选择批量模式，导入相关人员信息→添加校验→下一步→上传附件材料（经办人本人身份证）→保存→核对系统自动生成表单→确认提交</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注意事项：</a:t>
            </a:r>
            <a:r>
              <a:rPr lang="zh-CN" altLang="en-US" sz="2000" b="1" dirty="0">
                <a:latin typeface="仿宋" panose="02010609060101010101" pitchFamily="49" charset="-122"/>
                <a:ea typeface="仿宋" panose="02010609060101010101" pitchFamily="49" charset="-122"/>
              </a:rPr>
              <a:t>点击“完成”页面底部的</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确认提交</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后业务办结，否则业务办理无效。</a:t>
            </a:r>
          </a:p>
        </p:txBody>
      </p:sp>
      <p:pic>
        <p:nvPicPr>
          <p:cNvPr id="2" name="图片 12">
            <a:extLst>
              <a:ext uri="{FF2B5EF4-FFF2-40B4-BE49-F238E27FC236}">
                <a16:creationId xmlns:a16="http://schemas.microsoft.com/office/drawing/2014/main" id="{C5C390E4-95EF-431B-91E3-D22AFEB4E43E}"/>
              </a:ext>
            </a:extLst>
          </p:cNvPr>
          <p:cNvPicPr/>
          <p:nvPr>
            <p:custDataLst>
              <p:tags r:id="rId1"/>
            </p:custDataLst>
          </p:nvPr>
        </p:nvPicPr>
        <p:blipFill>
          <a:blip r:embed="rId4"/>
          <a:stretch>
            <a:fillRect/>
          </a:stretch>
        </p:blipFill>
        <p:spPr>
          <a:xfrm>
            <a:off x="247313" y="1715640"/>
            <a:ext cx="6676001" cy="3920050"/>
          </a:xfrm>
          <a:prstGeom prst="rect">
            <a:avLst/>
          </a:prstGeom>
        </p:spPr>
      </p:pic>
    </p:spTree>
    <p:extLst>
      <p:ext uri="{BB962C8B-B14F-4D97-AF65-F5344CB8AC3E}">
        <p14:creationId xmlns:p14="http://schemas.microsoft.com/office/powerpoint/2010/main" val="863780095"/>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原系统工伤保险参保人员信息补录和维护</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1614196" y="1804273"/>
            <a:ext cx="9283959" cy="3170099"/>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机关事业单位于</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月及以后退休的“</a:t>
            </a:r>
            <a:r>
              <a:rPr lang="en-US" altLang="zh-CN" sz="2000" b="1" dirty="0">
                <a:latin typeface="仿宋" panose="02010609060101010101" pitchFamily="49" charset="-122"/>
                <a:ea typeface="仿宋" panose="02010609060101010101" pitchFamily="49" charset="-122"/>
              </a:rPr>
              <a:t>01</a:t>
            </a:r>
            <a:r>
              <a:rPr lang="zh-CN" altLang="en-US" sz="2000" b="1" dirty="0">
                <a:latin typeface="仿宋" panose="02010609060101010101" pitchFamily="49" charset="-122"/>
                <a:ea typeface="仿宋" panose="02010609060101010101" pitchFamily="49" charset="-122"/>
              </a:rPr>
              <a:t>机关</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参公人员”人员，为其补录人员基本信息和工伤保险参保关系。</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办理途径：</a:t>
            </a:r>
            <a:r>
              <a:rPr lang="zh-CN" altLang="en-US" sz="2000" b="1" dirty="0">
                <a:latin typeface="仿宋" panose="02010609060101010101" pitchFamily="49" charset="-122"/>
                <a:ea typeface="仿宋" panose="02010609060101010101" pitchFamily="49" charset="-122"/>
              </a:rPr>
              <a:t>窗口办理</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申报材料：</a:t>
            </a:r>
            <a:r>
              <a:rPr lang="zh-CN" altLang="en-US" sz="2000" b="1" dirty="0">
                <a:latin typeface="仿宋" panose="02010609060101010101" pitchFamily="49" charset="-122"/>
                <a:ea typeface="仿宋" panose="02010609060101010101" pitchFamily="49" charset="-122"/>
              </a:rPr>
              <a:t>原系统参加工伤保险相关证明资料、其他资料（可选）</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r>
              <a:rPr lang="en-US" altLang="zh-CN" sz="2000" b="1" dirty="0">
                <a:solidFill>
                  <a:srgbClr val="FF0000"/>
                </a:solidFill>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录入人员信息若在系统内不存在正常在职账号，需进一步录入基础信息生成个人基本资料，其中“职工工伤”同步生成在录入单位下的参保状态为“正常参保”、缴费状态“暂停缴费”的工伤参保关系。</a:t>
            </a:r>
          </a:p>
        </p:txBody>
      </p:sp>
    </p:spTree>
    <p:extLst>
      <p:ext uri="{BB962C8B-B14F-4D97-AF65-F5344CB8AC3E}">
        <p14:creationId xmlns:p14="http://schemas.microsoft.com/office/powerpoint/2010/main" val="3726343067"/>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774442" y="683862"/>
              <a:ext cx="995576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单位职工社会保险劳动合同补缴申报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784490" y="1245979"/>
            <a:ext cx="4973216" cy="5016758"/>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参保单位为“</a:t>
            </a:r>
            <a:r>
              <a:rPr lang="en-US" altLang="zh-CN" sz="2000" b="1" dirty="0">
                <a:latin typeface="仿宋" panose="02010609060101010101" pitchFamily="49" charset="-122"/>
                <a:ea typeface="仿宋" panose="02010609060101010101" pitchFamily="49" charset="-122"/>
              </a:rPr>
              <a:t>01</a:t>
            </a:r>
            <a:r>
              <a:rPr lang="zh-CN" altLang="en-US" sz="2000" b="1" dirty="0">
                <a:latin typeface="仿宋" panose="02010609060101010101" pitchFamily="49" charset="-122"/>
                <a:ea typeface="仿宋" panose="02010609060101010101" pitchFamily="49" charset="-122"/>
              </a:rPr>
              <a:t>机关</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参公”人员办理</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月（含</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月）之后的补缴业务。</a:t>
            </a:r>
            <a:r>
              <a:rPr lang="zh-CN" altLang="en-US" sz="2000" b="1" dirty="0">
                <a:solidFill>
                  <a:srgbClr val="FF0000"/>
                </a:solidFill>
                <a:latin typeface="仿宋" panose="02010609060101010101" pitchFamily="49" charset="-122"/>
                <a:ea typeface="仿宋" panose="02010609060101010101" pitchFamily="49" charset="-122"/>
              </a:rPr>
              <a:t>累计补缴月数不得超过</a:t>
            </a:r>
            <a:r>
              <a:rPr lang="en-US" altLang="zh-CN" sz="2000" b="1" dirty="0">
                <a:solidFill>
                  <a:srgbClr val="FF0000"/>
                </a:solidFill>
                <a:latin typeface="仿宋" panose="02010609060101010101" pitchFamily="49" charset="-122"/>
                <a:ea typeface="仿宋" panose="02010609060101010101" pitchFamily="49" charset="-122"/>
              </a:rPr>
              <a:t>36</a:t>
            </a:r>
            <a:r>
              <a:rPr lang="zh-CN" altLang="en-US" sz="2000" b="1" dirty="0">
                <a:solidFill>
                  <a:srgbClr val="FF0000"/>
                </a:solidFill>
                <a:latin typeface="仿宋" panose="02010609060101010101" pitchFamily="49" charset="-122"/>
                <a:ea typeface="仿宋" panose="02010609060101010101" pitchFamily="49" charset="-122"/>
              </a:rPr>
              <a:t>个月（不含</a:t>
            </a:r>
            <a:r>
              <a:rPr lang="en-US" altLang="zh-CN" sz="2000" b="1" dirty="0">
                <a:solidFill>
                  <a:srgbClr val="FF0000"/>
                </a:solidFill>
                <a:latin typeface="仿宋" panose="02010609060101010101" pitchFamily="49" charset="-122"/>
                <a:ea typeface="仿宋" panose="02010609060101010101" pitchFamily="49" charset="-122"/>
              </a:rPr>
              <a:t>36</a:t>
            </a:r>
            <a:r>
              <a:rPr lang="zh-CN" altLang="en-US" sz="2000" b="1" dirty="0">
                <a:solidFill>
                  <a:srgbClr val="FF0000"/>
                </a:solidFill>
                <a:latin typeface="仿宋" panose="02010609060101010101" pitchFamily="49" charset="-122"/>
                <a:ea typeface="仿宋" panose="02010609060101010101" pitchFamily="49" charset="-122"/>
              </a:rPr>
              <a:t>个月）</a:t>
            </a:r>
            <a:r>
              <a:rPr lang="zh-CN" altLang="en-US" sz="2000" b="1" dirty="0">
                <a:latin typeface="仿宋" panose="02010609060101010101" pitchFamily="49" charset="-122"/>
                <a:ea typeface="仿宋" panose="02010609060101010101" pitchFamily="49" charset="-122"/>
              </a:rPr>
              <a:t>。</a:t>
            </a:r>
            <a:endParaRPr lang="en-US" altLang="zh-CN"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zh-CN" altLang="en-US" sz="2000" b="1" dirty="0">
                <a:latin typeface="仿宋" panose="02010609060101010101" pitchFamily="49" charset="-122"/>
                <a:ea typeface="仿宋" panose="02010609060101010101" pitchFamily="49" charset="-122"/>
              </a:rPr>
              <a:t>社会保险缴费申报→社会保险费断缴补缴申报→单位职工社会保险劳动合同补缴申报→勾选我已阅读→下一步→录入相关信息→录入补缴时间段→查询→上传附件材料（机关事业单位工伤保险补缴业务承诺书）→保存→核对系统自动生成表单→确认提交→等待审核</a:t>
            </a:r>
          </a:p>
          <a:p>
            <a:r>
              <a:rPr lang="zh-CN" altLang="en-US" sz="2000" b="1" dirty="0">
                <a:solidFill>
                  <a:srgbClr val="FF0000"/>
                </a:solidFill>
                <a:latin typeface="仿宋" panose="02010609060101010101" pitchFamily="49" charset="-122"/>
                <a:ea typeface="仿宋" panose="02010609060101010101" pitchFamily="49" charset="-122"/>
              </a:rPr>
              <a:t>办理要点：</a:t>
            </a:r>
            <a:endParaRPr lang="en-US" altLang="zh-CN" sz="2000" b="1" dirty="0">
              <a:solidFill>
                <a:srgbClr val="FF0000"/>
              </a:solidFill>
              <a:latin typeface="仿宋" panose="02010609060101010101" pitchFamily="49" charset="-122"/>
              <a:ea typeface="仿宋" panose="02010609060101010101" pitchFamily="49" charset="-122"/>
            </a:endParaRP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累计补缴月数为同一职工在同一单位下累计补缴月数。</a:t>
            </a:r>
          </a:p>
          <a:p>
            <a:r>
              <a:rPr lang="en-US" altLang="zh-CN" sz="2000" b="1" dirty="0">
                <a:latin typeface="仿宋" panose="02010609060101010101" pitchFamily="49" charset="-122"/>
                <a:ea typeface="仿宋" panose="02010609060101010101" pitchFamily="49" charset="-122"/>
              </a:rPr>
              <a:t>2.“01</a:t>
            </a:r>
            <a:r>
              <a:rPr lang="zh-CN" altLang="en-US" sz="2000" b="1" dirty="0">
                <a:latin typeface="仿宋" panose="02010609060101010101" pitchFamily="49" charset="-122"/>
                <a:ea typeface="仿宋" panose="02010609060101010101" pitchFamily="49" charset="-122"/>
              </a:rPr>
              <a:t>机关</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参公”人员补缴机关事业单位工伤保险不能早于</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月。</a:t>
            </a:r>
          </a:p>
        </p:txBody>
      </p:sp>
      <p:pic>
        <p:nvPicPr>
          <p:cNvPr id="2" name="图片 1">
            <a:extLst>
              <a:ext uri="{FF2B5EF4-FFF2-40B4-BE49-F238E27FC236}">
                <a16:creationId xmlns:a16="http://schemas.microsoft.com/office/drawing/2014/main" id="{D73D41D3-2C6B-501C-F09E-3AE7E454C50D}"/>
              </a:ext>
            </a:extLst>
          </p:cNvPr>
          <p:cNvPicPr>
            <a:picLocks noChangeAspect="1"/>
          </p:cNvPicPr>
          <p:nvPr>
            <p:custDataLst>
              <p:tags r:id="rId1"/>
            </p:custDataLst>
          </p:nvPr>
        </p:nvPicPr>
        <p:blipFill>
          <a:blip r:embed="rId5"/>
          <a:stretch>
            <a:fillRect/>
          </a:stretch>
        </p:blipFill>
        <p:spPr>
          <a:xfrm>
            <a:off x="432707" y="1158240"/>
            <a:ext cx="6052069" cy="3422131"/>
          </a:xfrm>
          <a:prstGeom prst="rect">
            <a:avLst/>
          </a:prstGeom>
        </p:spPr>
      </p:pic>
      <p:pic>
        <p:nvPicPr>
          <p:cNvPr id="6" name="图片 5">
            <a:extLst>
              <a:ext uri="{FF2B5EF4-FFF2-40B4-BE49-F238E27FC236}">
                <a16:creationId xmlns:a16="http://schemas.microsoft.com/office/drawing/2014/main" id="{6598851D-CBA0-2530-519F-DBE899928D78}"/>
              </a:ext>
            </a:extLst>
          </p:cNvPr>
          <p:cNvPicPr>
            <a:picLocks noChangeAspect="1"/>
          </p:cNvPicPr>
          <p:nvPr>
            <p:custDataLst>
              <p:tags r:id="rId2"/>
            </p:custDataLst>
          </p:nvPr>
        </p:nvPicPr>
        <p:blipFill>
          <a:blip r:embed="rId6"/>
          <a:stretch>
            <a:fillRect/>
          </a:stretch>
        </p:blipFill>
        <p:spPr>
          <a:xfrm>
            <a:off x="432707" y="4692682"/>
            <a:ext cx="6351783" cy="1289575"/>
          </a:xfrm>
          <a:prstGeom prst="rect">
            <a:avLst/>
          </a:prstGeom>
        </p:spPr>
      </p:pic>
    </p:spTree>
    <p:extLst>
      <p:ext uri="{BB962C8B-B14F-4D97-AF65-F5344CB8AC3E}">
        <p14:creationId xmlns:p14="http://schemas.microsoft.com/office/powerpoint/2010/main" val="3805893631"/>
      </p:ext>
    </p:extLst>
  </p:cSld>
  <p:clrMapOvr>
    <a:masterClrMapping/>
  </p:clrMapOvr>
  <p:transition spd="med">
    <p:pull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单位职工社会保险费多缴退费申报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615404" y="1291089"/>
            <a:ext cx="5393095" cy="5016758"/>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参保单位迟办停保业务等其他原因导致单位多缴或多核定的社会保险费，可为单位职工办理多缴退费或退账。</a:t>
            </a:r>
          </a:p>
          <a:p>
            <a:r>
              <a:rPr lang="zh-CN" altLang="en-US" sz="2000" b="1" dirty="0">
                <a:solidFill>
                  <a:srgbClr val="FF0000"/>
                </a:solidFill>
                <a:latin typeface="仿宋" panose="02010609060101010101" pitchFamily="49" charset="-122"/>
                <a:ea typeface="仿宋" panose="02010609060101010101" pitchFamily="49" charset="-122"/>
              </a:rPr>
              <a:t>操作步骤：</a:t>
            </a:r>
            <a:r>
              <a:rPr lang="zh-CN" altLang="en-US" sz="2000" b="1" dirty="0">
                <a:latin typeface="仿宋" panose="02010609060101010101" pitchFamily="49" charset="-122"/>
                <a:ea typeface="仿宋" panose="02010609060101010101" pitchFamily="49" charset="-122"/>
              </a:rPr>
              <a:t>略</a:t>
            </a: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办理此业务时，系统根据输入的时间段自动判断退费还是退账，退费即对单位已缴纳的社会保险费进行退费，退费金额退至单位收款银行账户；退账即对已核定未缴费的社会保险费欠费进行退账核销。</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享受工伤保险待遇的，工伤发生时间点之前的本单位工伤保险缴费不允许退费。</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是否征集”选择“是”则同步生成</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单位社会保险费退费认定单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；选择“否”则需通过“社会保险费应缴认定单及退费单据开具”功能开具</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单位社会保险费退费认定单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a:t>
            </a:r>
          </a:p>
        </p:txBody>
      </p:sp>
      <p:pic>
        <p:nvPicPr>
          <p:cNvPr id="2" name="图片 1">
            <a:extLst>
              <a:ext uri="{FF2B5EF4-FFF2-40B4-BE49-F238E27FC236}">
                <a16:creationId xmlns:a16="http://schemas.microsoft.com/office/drawing/2014/main" id="{450D87A3-95B2-814C-6CC7-0114B564CAC6}"/>
              </a:ext>
            </a:extLst>
          </p:cNvPr>
          <p:cNvPicPr>
            <a:picLocks noChangeAspect="1"/>
          </p:cNvPicPr>
          <p:nvPr>
            <p:custDataLst>
              <p:tags r:id="rId1"/>
            </p:custDataLst>
          </p:nvPr>
        </p:nvPicPr>
        <p:blipFill>
          <a:blip r:embed="rId5"/>
          <a:stretch>
            <a:fillRect/>
          </a:stretch>
        </p:blipFill>
        <p:spPr>
          <a:xfrm>
            <a:off x="138430" y="1155065"/>
            <a:ext cx="6329045" cy="3137535"/>
          </a:xfrm>
          <a:prstGeom prst="rect">
            <a:avLst/>
          </a:prstGeom>
        </p:spPr>
      </p:pic>
      <p:pic>
        <p:nvPicPr>
          <p:cNvPr id="5" name="图片 4">
            <a:extLst>
              <a:ext uri="{FF2B5EF4-FFF2-40B4-BE49-F238E27FC236}">
                <a16:creationId xmlns:a16="http://schemas.microsoft.com/office/drawing/2014/main" id="{7994DA59-6E9B-E223-61A6-7C90F6174733}"/>
              </a:ext>
            </a:extLst>
          </p:cNvPr>
          <p:cNvPicPr>
            <a:picLocks noChangeAspect="1"/>
          </p:cNvPicPr>
          <p:nvPr>
            <p:custDataLst>
              <p:tags r:id="rId2"/>
            </p:custDataLst>
          </p:nvPr>
        </p:nvPicPr>
        <p:blipFill>
          <a:blip r:embed="rId6"/>
          <a:stretch>
            <a:fillRect/>
          </a:stretch>
        </p:blipFill>
        <p:spPr>
          <a:xfrm>
            <a:off x="238125" y="4395237"/>
            <a:ext cx="6229350" cy="2279650"/>
          </a:xfrm>
          <a:prstGeom prst="rect">
            <a:avLst/>
          </a:prstGeom>
        </p:spPr>
      </p:pic>
    </p:spTree>
    <p:extLst>
      <p:ext uri="{BB962C8B-B14F-4D97-AF65-F5344CB8AC3E}">
        <p14:creationId xmlns:p14="http://schemas.microsoft.com/office/powerpoint/2010/main" val="2355514335"/>
      </p:ext>
    </p:extLst>
  </p:cSld>
  <p:clrMapOvr>
    <a:masterClrMapping/>
  </p:clrMapOvr>
  <p:transition spd="med">
    <p:pull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职工社会保险暂停</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615404" y="1291089"/>
            <a:ext cx="5393095" cy="4708981"/>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为参保单位职工因上学、参军、行政调动、退休、判刑、死亡等原因办理社会保险关系暂停。</a:t>
            </a:r>
          </a:p>
          <a:p>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p>
          <a:p>
            <a:r>
              <a:rPr lang="zh-CN" altLang="en-US" sz="2000" b="1" dirty="0">
                <a:latin typeface="仿宋" panose="02010609060101010101" pitchFamily="49" charset="-122"/>
                <a:ea typeface="仿宋" panose="02010609060101010101" pitchFamily="49" charset="-122"/>
              </a:rPr>
              <a:t>社会保险缴费申报→缴费人员增减申报→单位职工社会保险暂停→勾选我已阅读→下一步→录入人员信息停保时间、停保原因→添加校验→保存→核对系统自动生成表单→确认提交</a:t>
            </a:r>
          </a:p>
          <a:p>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停保时间不能早于该职工在此单位本次参保时间。</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单位职工停保当月必须申报缴费。</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单位全员停保仅限窗口办理。</a:t>
            </a:r>
          </a:p>
        </p:txBody>
      </p:sp>
      <p:pic>
        <p:nvPicPr>
          <p:cNvPr id="6" name="图片 5">
            <a:extLst>
              <a:ext uri="{FF2B5EF4-FFF2-40B4-BE49-F238E27FC236}">
                <a16:creationId xmlns:a16="http://schemas.microsoft.com/office/drawing/2014/main" id="{6AB88C9D-2684-9D41-022D-E8F581759562}"/>
              </a:ext>
            </a:extLst>
          </p:cNvPr>
          <p:cNvPicPr>
            <a:picLocks noChangeAspect="1"/>
          </p:cNvPicPr>
          <p:nvPr>
            <p:custDataLst>
              <p:tags r:id="rId1"/>
            </p:custDataLst>
          </p:nvPr>
        </p:nvPicPr>
        <p:blipFill>
          <a:blip r:embed="rId5"/>
          <a:stretch>
            <a:fillRect/>
          </a:stretch>
        </p:blipFill>
        <p:spPr>
          <a:xfrm>
            <a:off x="253299" y="1291089"/>
            <a:ext cx="6120513" cy="2997746"/>
          </a:xfrm>
          <a:prstGeom prst="rect">
            <a:avLst/>
          </a:prstGeom>
        </p:spPr>
      </p:pic>
      <p:pic>
        <p:nvPicPr>
          <p:cNvPr id="8" name="图片 7">
            <a:extLst>
              <a:ext uri="{FF2B5EF4-FFF2-40B4-BE49-F238E27FC236}">
                <a16:creationId xmlns:a16="http://schemas.microsoft.com/office/drawing/2014/main" id="{DEE62A3B-BA22-8347-637C-AA5DC1E120C9}"/>
              </a:ext>
            </a:extLst>
          </p:cNvPr>
          <p:cNvPicPr>
            <a:picLocks noChangeAspect="1"/>
          </p:cNvPicPr>
          <p:nvPr>
            <p:custDataLst>
              <p:tags r:id="rId2"/>
            </p:custDataLst>
          </p:nvPr>
        </p:nvPicPr>
        <p:blipFill>
          <a:blip r:embed="rId6"/>
          <a:stretch>
            <a:fillRect/>
          </a:stretch>
        </p:blipFill>
        <p:spPr>
          <a:xfrm>
            <a:off x="253299" y="4598295"/>
            <a:ext cx="6155820" cy="1401775"/>
          </a:xfrm>
          <a:prstGeom prst="rect">
            <a:avLst/>
          </a:prstGeom>
        </p:spPr>
      </p:pic>
    </p:spTree>
    <p:extLst>
      <p:ext uri="{BB962C8B-B14F-4D97-AF65-F5344CB8AC3E}">
        <p14:creationId xmlns:p14="http://schemas.microsoft.com/office/powerpoint/2010/main" val="3301263736"/>
      </p:ext>
    </p:extLst>
  </p:cSld>
  <p:clrMapOvr>
    <a:masterClrMapping/>
  </p:clrMapOvr>
  <p:transition spd="slow">
    <p:pull dir="l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终止参保</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1215289" y="2074861"/>
            <a:ext cx="9759821" cy="3477875"/>
          </a:xfrm>
          <a:prstGeom prst="rect">
            <a:avLst/>
          </a:prstGeom>
          <a:noFill/>
        </p:spPr>
        <p:txBody>
          <a:bodyPr wrap="square">
            <a:spAutoFit/>
          </a:bodyPr>
          <a:lstStyle/>
          <a:p>
            <a:r>
              <a:rPr lang="zh-CN" altLang="en-US" sz="2000" b="1" dirty="0">
                <a:latin typeface="仿宋" panose="02010609060101010101" pitchFamily="49" charset="-122"/>
                <a:ea typeface="仿宋" panose="02010609060101010101" pitchFamily="49" charset="-122"/>
              </a:rPr>
              <a:t>    （一）在机事保系统中办理终保及一次性待遇申请且完成复核后，通过调用企保系统提供的工伤保险终止参保接口，对工伤保险缴费到账时间予以判定，欠费状态下不予同步，不欠缴的状态下同步终止企保系统工伤保险参保状态为终保，存在多缴费不自动关联退费。</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    （二）工伤保险待遇系统办理工亡待遇核定时，通过调用企保系统提供的工伤保险终止参保接口，同步终止企保系统中工伤保险参保状态为</a:t>
            </a:r>
            <a:r>
              <a:rPr lang="zh-CN" altLang="en-US" sz="2000" b="1" dirty="0">
                <a:solidFill>
                  <a:srgbClr val="FF0000"/>
                </a:solidFill>
                <a:latin typeface="仿宋" panose="02010609060101010101" pitchFamily="49" charset="-122"/>
                <a:ea typeface="仿宋" panose="02010609060101010101" pitchFamily="49" charset="-122"/>
              </a:rPr>
              <a:t>终止参保</a:t>
            </a:r>
            <a:r>
              <a:rPr lang="zh-CN" altLang="en-US" sz="2000" b="1" dirty="0">
                <a:latin typeface="仿宋" panose="02010609060101010101" pitchFamily="49" charset="-122"/>
                <a:ea typeface="仿宋" panose="02010609060101010101" pitchFamily="49" charset="-122"/>
              </a:rPr>
              <a:t>。</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    （三）若死亡业务晚办，存在多缴工伤保险费的，先办理多缴退费业务，再办理工伤待遇相关业务。</a:t>
            </a:r>
          </a:p>
          <a:p>
            <a:endParaRPr lang="zh-CN" altLang="en-US" sz="20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116031383"/>
      </p:ext>
    </p:extLst>
  </p:cSld>
  <p:clrMapOvr>
    <a:masterClrMapping/>
  </p:clrMapOvr>
  <p:transition spd="slow">
    <p:pull dir="l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在职转退休（养老不在本系统）</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1268963" y="1844744"/>
            <a:ext cx="10114385" cy="3785652"/>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为已在异地（或其他养老制度）办理了退休审批手续的参保人员在本系统办理工伤、失业险种的在职转退休。</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办理途径：</a:t>
            </a:r>
            <a:r>
              <a:rPr lang="zh-CN" altLang="en-US" sz="2000" b="1" dirty="0">
                <a:latin typeface="仿宋" panose="02010609060101010101" pitchFamily="49" charset="-122"/>
                <a:ea typeface="仿宋" panose="02010609060101010101" pitchFamily="49" charset="-122"/>
              </a:rPr>
              <a:t>窗口办理</a:t>
            </a:r>
            <a:endParaRPr lang="en-US" altLang="zh-CN" sz="2000" b="1" dirty="0">
              <a:latin typeface="仿宋" panose="02010609060101010101" pitchFamily="49" charset="-122"/>
              <a:ea typeface="仿宋" panose="02010609060101010101" pitchFamily="49" charset="-122"/>
            </a:endParaRPr>
          </a:p>
          <a:p>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申报材料：</a:t>
            </a:r>
            <a:r>
              <a:rPr lang="zh-CN" altLang="en-US" sz="2000" b="1" dirty="0">
                <a:latin typeface="仿宋" panose="02010609060101010101" pitchFamily="49" charset="-122"/>
                <a:ea typeface="仿宋" panose="02010609060101010101" pitchFamily="49" charset="-122"/>
              </a:rPr>
              <a:t>退休审批表或退休证或其他佐证材料</a:t>
            </a:r>
            <a:endParaRPr lang="en-US" altLang="zh-CN" sz="2000" b="1" dirty="0">
              <a:latin typeface="仿宋" panose="02010609060101010101" pitchFamily="49" charset="-122"/>
              <a:ea typeface="仿宋" panose="02010609060101010101" pitchFamily="49" charset="-122"/>
            </a:endParaRP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参保人员已在异地（或其他养老制度）办理养老保险退休手续，失业保险和工伤保险在本系统内无欠费。</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办理此业务时，需输入参保人员的退休时间。</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若本系统存在养老保险正常参保关系，应先办理养老保险转出或退保业务。</a:t>
            </a:r>
          </a:p>
        </p:txBody>
      </p:sp>
    </p:spTree>
    <p:extLst>
      <p:ext uri="{BB962C8B-B14F-4D97-AF65-F5344CB8AC3E}">
        <p14:creationId xmlns:p14="http://schemas.microsoft.com/office/powerpoint/2010/main" val="3240454778"/>
      </p:ext>
    </p:extLst>
  </p:cSld>
  <p:clrMapOvr>
    <a:masterClrMapping/>
  </p:clrMapOvr>
  <p:transition spd="slow">
    <p:pull dir="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单位社会保险缴费申报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333861" y="1679536"/>
            <a:ext cx="4683967" cy="4093428"/>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业务场景：</a:t>
            </a:r>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依据前期已申报的缴费基数标准，为当前正常参保缴费人员，整体申报当月单位应缴纳社会保险费额。</a:t>
            </a:r>
          </a:p>
          <a:p>
            <a:endParaRPr lang="zh-CN" altLang="en-US" sz="2000" b="1" dirty="0">
              <a:solidFill>
                <a:srgbClr val="FF0000"/>
              </a:solidFill>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endParaRPr lang="en-US" altLang="zh-CN" sz="2000" b="1" dirty="0">
              <a:solidFill>
                <a:srgbClr val="FF0000"/>
              </a:solidFill>
              <a:latin typeface="仿宋" panose="02010609060101010101" pitchFamily="49" charset="-122"/>
              <a:ea typeface="仿宋" panose="02010609060101010101" pitchFamily="49" charset="-122"/>
            </a:endParaRPr>
          </a:p>
          <a:p>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单位社会保险缴费申报与变更</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勾选我已阅读→下一步→查询→下一步→检查校验结果→下一步→上传附件材料（经办人身份证）→保存。</a:t>
            </a:r>
          </a:p>
          <a:p>
            <a:endParaRPr lang="zh-CN" altLang="en-US" sz="2000" b="1" dirty="0">
              <a:latin typeface="仿宋" panose="02010609060101010101" pitchFamily="49" charset="-122"/>
              <a:ea typeface="仿宋" panose="02010609060101010101" pitchFamily="49" charset="-122"/>
            </a:endParaRPr>
          </a:p>
        </p:txBody>
      </p:sp>
      <p:pic>
        <p:nvPicPr>
          <p:cNvPr id="2" name="图片 14">
            <a:extLst>
              <a:ext uri="{FF2B5EF4-FFF2-40B4-BE49-F238E27FC236}">
                <a16:creationId xmlns:a16="http://schemas.microsoft.com/office/drawing/2014/main" id="{2BA10676-3504-C681-7685-3156C2ED29AB}"/>
              </a:ext>
            </a:extLst>
          </p:cNvPr>
          <p:cNvPicPr/>
          <p:nvPr>
            <p:custDataLst>
              <p:tags r:id="rId1"/>
            </p:custDataLst>
          </p:nvPr>
        </p:nvPicPr>
        <p:blipFill>
          <a:blip r:embed="rId4"/>
          <a:stretch>
            <a:fillRect/>
          </a:stretch>
        </p:blipFill>
        <p:spPr>
          <a:xfrm>
            <a:off x="172585" y="1573617"/>
            <a:ext cx="7073718" cy="4305265"/>
          </a:xfrm>
          <a:prstGeom prst="rect">
            <a:avLst/>
          </a:prstGeom>
        </p:spPr>
      </p:pic>
    </p:spTree>
    <p:extLst>
      <p:ext uri="{BB962C8B-B14F-4D97-AF65-F5344CB8AC3E}">
        <p14:creationId xmlns:p14="http://schemas.microsoft.com/office/powerpoint/2010/main" val="3936895912"/>
      </p:ext>
    </p:extLst>
  </p:cSld>
  <p:clrMapOvr>
    <a:masterClrMapping/>
  </p:clrMapOvr>
  <p:transition spd="slow">
    <p:pull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zh-CN" altLang="en-US" dirty="0">
                <a:latin typeface="方正魏碑_GBK" panose="03000509000000000000" pitchFamily="65" charset="-122"/>
                <a:ea typeface="方正魏碑_GBK" panose="03000509000000000000" pitchFamily="65" charset="-122"/>
              </a:rPr>
              <a:t>与养老保险经办上的区别</a:t>
            </a:r>
            <a:endParaRPr kumimoji="1" lang="ja-JP" altLang="en-US" dirty="0">
              <a:latin typeface="方正魏碑_GBK" panose="03000509000000000000" pitchFamily="65" charset="-122"/>
              <a:ea typeface="方正魏碑_GBK" panose="03000509000000000000" pitchFamily="65" charset="-122"/>
            </a:endParaRPr>
          </a:p>
        </p:txBody>
      </p:sp>
      <p:sp>
        <p:nvSpPr>
          <p:cNvPr id="7" name="テキスト プレースホルダー 6"/>
          <p:cNvSpPr>
            <a:spLocks noGrp="1"/>
          </p:cNvSpPr>
          <p:nvPr>
            <p:ph type="body" sz="quarter" idx="13"/>
          </p:nvPr>
        </p:nvSpPr>
        <p:spPr>
          <a:xfrm>
            <a:off x="2200277" y="1499619"/>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（四）认定单开具主体不同</a:t>
            </a:r>
            <a:endParaRPr kumimoji="1" lang="en-US" altLang="zh-CN" sz="2000" b="1" dirty="0">
              <a:solidFill>
                <a:srgbClr val="FF0000"/>
              </a:solidFill>
              <a:latin typeface="仿宋" panose="02010609060101010101" pitchFamily="49" charset="-122"/>
              <a:ea typeface="仿宋" panose="02010609060101010101" pitchFamily="49" charset="-122"/>
            </a:endParaRPr>
          </a:p>
          <a:p>
            <a:pPr>
              <a:lnSpc>
                <a:spcPct val="100000"/>
              </a:lnSpc>
            </a:pPr>
            <a:r>
              <a:rPr kumimoji="1" lang="zh-CN" altLang="en-US" sz="2000" dirty="0">
                <a:solidFill>
                  <a:schemeClr val="tx1"/>
                </a:solidFill>
                <a:latin typeface="仿宋" panose="02010609060101010101" pitchFamily="49" charset="-122"/>
                <a:ea typeface="仿宋" panose="02010609060101010101" pitchFamily="49" charset="-122"/>
              </a:rPr>
              <a:t>养老保险：经办机构每月按时认定。</a:t>
            </a:r>
            <a:endParaRPr kumimoji="1" lang="en-US" altLang="zh-CN" sz="2000" dirty="0">
              <a:solidFill>
                <a:schemeClr val="tx1"/>
              </a:solidFill>
              <a:latin typeface="仿宋" panose="02010609060101010101" pitchFamily="49" charset="-122"/>
              <a:ea typeface="仿宋" panose="02010609060101010101" pitchFamily="49" charset="-122"/>
            </a:endParaRPr>
          </a:p>
          <a:p>
            <a:pPr>
              <a:lnSpc>
                <a:spcPct val="100000"/>
              </a:lnSpc>
            </a:pPr>
            <a:r>
              <a:rPr kumimoji="1" lang="zh-CN" altLang="en-US" sz="2000" dirty="0">
                <a:solidFill>
                  <a:schemeClr val="tx1"/>
                </a:solidFill>
                <a:latin typeface="仿宋" panose="02010609060101010101" pitchFamily="49" charset="-122"/>
                <a:ea typeface="仿宋" panose="02010609060101010101" pitchFamily="49" charset="-122"/>
              </a:rPr>
              <a:t>工伤保险：参保单位每月在网申系统办理“认定单开具”业务。</a:t>
            </a:r>
          </a:p>
        </p:txBody>
      </p:sp>
      <p:sp>
        <p:nvSpPr>
          <p:cNvPr id="8" name="テキスト プレースホルダー 7"/>
          <p:cNvSpPr>
            <a:spLocks noGrp="1"/>
          </p:cNvSpPr>
          <p:nvPr>
            <p:ph type="body" sz="quarter" idx="24"/>
          </p:nvPr>
        </p:nvSpPr>
        <p:spPr>
          <a:xfrm>
            <a:off x="2200277" y="2814259"/>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（五）退费关联度不同</a:t>
            </a:r>
            <a:endParaRPr kumimoji="1" lang="en-US" altLang="zh-CN" sz="2000" b="1" dirty="0">
              <a:solidFill>
                <a:srgbClr val="FF0000"/>
              </a:solidFill>
              <a:latin typeface="仿宋" panose="02010609060101010101" pitchFamily="49" charset="-122"/>
              <a:ea typeface="仿宋" panose="02010609060101010101" pitchFamily="49" charset="-122"/>
            </a:endParaRPr>
          </a:p>
          <a:p>
            <a:pPr>
              <a:lnSpc>
                <a:spcPct val="100000"/>
              </a:lnSpc>
            </a:pPr>
            <a:r>
              <a:rPr kumimoji="1" lang="zh-CN" altLang="en-US" sz="2000" dirty="0">
                <a:latin typeface="仿宋" panose="02010609060101010101" pitchFamily="49" charset="-122"/>
                <a:ea typeface="仿宋" panose="02010609060101010101" pitchFamily="49" charset="-122"/>
              </a:rPr>
              <a:t>养老保险：办理停保业务时自动产生退费。</a:t>
            </a:r>
          </a:p>
          <a:p>
            <a:pPr>
              <a:lnSpc>
                <a:spcPct val="100000"/>
              </a:lnSpc>
            </a:pPr>
            <a:r>
              <a:rPr kumimoji="1" lang="zh-CN" altLang="en-US" sz="2000" dirty="0">
                <a:latin typeface="仿宋" panose="02010609060101010101" pitchFamily="49" charset="-122"/>
                <a:ea typeface="仿宋" panose="02010609060101010101" pitchFamily="49" charset="-122"/>
              </a:rPr>
              <a:t>工伤保险：需先办理退费业务后再办理暂停业务。</a:t>
            </a:r>
          </a:p>
        </p:txBody>
      </p:sp>
      <p:sp>
        <p:nvSpPr>
          <p:cNvPr id="9" name="テキスト プレースホルダー 8"/>
          <p:cNvSpPr>
            <a:spLocks noGrp="1"/>
          </p:cNvSpPr>
          <p:nvPr>
            <p:ph type="body" sz="quarter" idx="25"/>
          </p:nvPr>
        </p:nvSpPr>
        <p:spPr>
          <a:xfrm>
            <a:off x="2200276" y="4318253"/>
            <a:ext cx="9205483" cy="1449859"/>
          </a:xfrm>
        </p:spPr>
        <p:txBody>
          <a:bodyPr/>
          <a:lstStyle/>
          <a:p>
            <a:pPr>
              <a:lnSpc>
                <a:spcPct val="100000"/>
              </a:lnSpc>
            </a:pPr>
            <a:r>
              <a:rPr kumimoji="1" lang="zh-CN" altLang="en-US" sz="2000" b="1" dirty="0">
                <a:solidFill>
                  <a:srgbClr val="FF0000"/>
                </a:solidFill>
                <a:latin typeface="仿宋" panose="02010609060101010101" pitchFamily="49" charset="-122"/>
                <a:ea typeface="仿宋" panose="02010609060101010101" pitchFamily="49" charset="-122"/>
              </a:rPr>
              <a:t>（六）年度缴费基数申报时间不同</a:t>
            </a:r>
            <a:endParaRPr kumimoji="1" lang="en-US" altLang="zh-CN" sz="2000" b="1" dirty="0">
              <a:solidFill>
                <a:srgbClr val="FF0000"/>
              </a:solidFill>
              <a:latin typeface="仿宋" panose="02010609060101010101" pitchFamily="49" charset="-122"/>
              <a:ea typeface="仿宋" panose="02010609060101010101" pitchFamily="49" charset="-122"/>
            </a:endParaRPr>
          </a:p>
          <a:p>
            <a:pPr>
              <a:lnSpc>
                <a:spcPct val="100000"/>
              </a:lnSpc>
            </a:pPr>
            <a:r>
              <a:rPr kumimoji="1" lang="zh-CN" altLang="en-US" sz="2000" dirty="0">
                <a:latin typeface="仿宋" panose="02010609060101010101" pitchFamily="49" charset="-122"/>
                <a:ea typeface="仿宋" panose="02010609060101010101" pitchFamily="49" charset="-122"/>
              </a:rPr>
              <a:t>养老保险：每年年底</a:t>
            </a:r>
            <a:r>
              <a:rPr kumimoji="1" lang="en-US" altLang="zh-CN" sz="2000" dirty="0">
                <a:latin typeface="仿宋" panose="02010609060101010101" pitchFamily="49" charset="-122"/>
                <a:ea typeface="仿宋" panose="02010609060101010101" pitchFamily="49" charset="-122"/>
              </a:rPr>
              <a:t>12</a:t>
            </a:r>
            <a:r>
              <a:rPr kumimoji="1" lang="zh-CN" altLang="en-US" sz="2000" dirty="0">
                <a:latin typeface="仿宋" panose="02010609060101010101" pitchFamily="49" charset="-122"/>
                <a:ea typeface="仿宋" panose="02010609060101010101" pitchFamily="49" charset="-122"/>
              </a:rPr>
              <a:t>月左右申报下一年度的缴费基数。</a:t>
            </a:r>
          </a:p>
          <a:p>
            <a:pPr>
              <a:lnSpc>
                <a:spcPct val="100000"/>
              </a:lnSpc>
            </a:pPr>
            <a:r>
              <a:rPr kumimoji="1" lang="zh-CN" altLang="en-US" sz="2000" dirty="0">
                <a:latin typeface="仿宋" panose="02010609060101010101" pitchFamily="49" charset="-122"/>
                <a:ea typeface="仿宋" panose="02010609060101010101" pitchFamily="49" charset="-122"/>
              </a:rPr>
              <a:t>工伤保险：每年</a:t>
            </a:r>
            <a:r>
              <a:rPr kumimoji="1" lang="en-US" altLang="zh-CN" sz="2000" dirty="0">
                <a:latin typeface="仿宋" panose="02010609060101010101" pitchFamily="49" charset="-122"/>
                <a:ea typeface="仿宋" panose="02010609060101010101" pitchFamily="49" charset="-122"/>
              </a:rPr>
              <a:t>1</a:t>
            </a:r>
            <a:r>
              <a:rPr kumimoji="1" lang="zh-CN" altLang="en-US" sz="2000" dirty="0">
                <a:latin typeface="仿宋" panose="02010609060101010101" pitchFamily="49" charset="-122"/>
                <a:ea typeface="仿宋" panose="02010609060101010101" pitchFamily="49" charset="-122"/>
              </a:rPr>
              <a:t>月至</a:t>
            </a:r>
            <a:r>
              <a:rPr kumimoji="1" lang="en-US" altLang="zh-CN" sz="2000" dirty="0">
                <a:latin typeface="仿宋" panose="02010609060101010101" pitchFamily="49" charset="-122"/>
                <a:ea typeface="仿宋" panose="02010609060101010101" pitchFamily="49" charset="-122"/>
              </a:rPr>
              <a:t>6</a:t>
            </a:r>
            <a:r>
              <a:rPr kumimoji="1" lang="zh-CN" altLang="en-US" sz="2000" dirty="0">
                <a:latin typeface="仿宋" panose="02010609060101010101" pitchFamily="49" charset="-122"/>
                <a:ea typeface="仿宋" panose="02010609060101010101" pitchFamily="49" charset="-122"/>
              </a:rPr>
              <a:t>月任一时间申报，本年度</a:t>
            </a:r>
            <a:r>
              <a:rPr kumimoji="1" lang="en-US" altLang="zh-CN" sz="2000" dirty="0">
                <a:latin typeface="仿宋" panose="02010609060101010101" pitchFamily="49" charset="-122"/>
                <a:ea typeface="仿宋" panose="02010609060101010101" pitchFamily="49" charset="-122"/>
              </a:rPr>
              <a:t>7</a:t>
            </a:r>
            <a:r>
              <a:rPr kumimoji="1" lang="zh-CN" altLang="en-US" sz="2000" dirty="0">
                <a:latin typeface="仿宋" panose="02010609060101010101" pitchFamily="49" charset="-122"/>
                <a:ea typeface="仿宋" panose="02010609060101010101" pitchFamily="49" charset="-122"/>
              </a:rPr>
              <a:t>月至次年</a:t>
            </a:r>
            <a:r>
              <a:rPr kumimoji="1" lang="en-US" altLang="zh-CN" sz="2000" dirty="0">
                <a:latin typeface="仿宋" panose="02010609060101010101" pitchFamily="49" charset="-122"/>
                <a:ea typeface="仿宋" panose="02010609060101010101" pitchFamily="49" charset="-122"/>
              </a:rPr>
              <a:t>6</a:t>
            </a:r>
            <a:r>
              <a:rPr kumimoji="1" lang="zh-CN" altLang="en-US" sz="2000" dirty="0">
                <a:latin typeface="仿宋" panose="02010609060101010101" pitchFamily="49" charset="-122"/>
                <a:ea typeface="仿宋" panose="02010609060101010101" pitchFamily="49" charset="-122"/>
              </a:rPr>
              <a:t>月的缴费基数。例如：</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6</a:t>
            </a:r>
            <a:r>
              <a:rPr kumimoji="1" lang="zh-CN" altLang="en-US" sz="2000" dirty="0">
                <a:latin typeface="仿宋" panose="02010609060101010101" pitchFamily="49" charset="-122"/>
                <a:ea typeface="仿宋" panose="02010609060101010101" pitchFamily="49" charset="-122"/>
              </a:rPr>
              <a:t>月</a:t>
            </a:r>
            <a:r>
              <a:rPr kumimoji="1" lang="en-US" altLang="zh-CN" sz="2000" dirty="0">
                <a:latin typeface="仿宋" panose="02010609060101010101" pitchFamily="49" charset="-122"/>
                <a:ea typeface="仿宋" panose="02010609060101010101" pitchFamily="49" charset="-122"/>
              </a:rPr>
              <a:t>1</a:t>
            </a:r>
            <a:r>
              <a:rPr kumimoji="1" lang="zh-CN" altLang="en-US" sz="2000" dirty="0">
                <a:latin typeface="仿宋" panose="02010609060101010101" pitchFamily="49" charset="-122"/>
                <a:ea typeface="仿宋" panose="02010609060101010101" pitchFamily="49" charset="-122"/>
              </a:rPr>
              <a:t>日申报</a:t>
            </a:r>
            <a:r>
              <a:rPr kumimoji="1" lang="en-US" altLang="zh-CN" sz="2000" dirty="0">
                <a:latin typeface="仿宋" panose="02010609060101010101" pitchFamily="49" charset="-122"/>
                <a:ea typeface="仿宋" panose="02010609060101010101" pitchFamily="49" charset="-122"/>
              </a:rPr>
              <a:t>2023</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7</a:t>
            </a:r>
            <a:r>
              <a:rPr kumimoji="1" lang="zh-CN" altLang="en-US" sz="2000" dirty="0">
                <a:latin typeface="仿宋" panose="02010609060101010101" pitchFamily="49" charset="-122"/>
                <a:ea typeface="仿宋" panose="02010609060101010101" pitchFamily="49" charset="-122"/>
              </a:rPr>
              <a:t>月至</a:t>
            </a:r>
            <a:r>
              <a:rPr kumimoji="1" lang="en-US" altLang="zh-CN" sz="2000" dirty="0">
                <a:latin typeface="仿宋" panose="02010609060101010101" pitchFamily="49" charset="-122"/>
                <a:ea typeface="仿宋" panose="02010609060101010101" pitchFamily="49" charset="-122"/>
              </a:rPr>
              <a:t>2024</a:t>
            </a:r>
            <a:r>
              <a:rPr kumimoji="1" lang="zh-CN" altLang="en-US" sz="2000" dirty="0">
                <a:latin typeface="仿宋" panose="02010609060101010101" pitchFamily="49" charset="-122"/>
                <a:ea typeface="仿宋" panose="02010609060101010101" pitchFamily="49" charset="-122"/>
              </a:rPr>
              <a:t>年</a:t>
            </a:r>
            <a:r>
              <a:rPr kumimoji="1" lang="en-US" altLang="zh-CN" sz="2000" dirty="0">
                <a:latin typeface="仿宋" panose="02010609060101010101" pitchFamily="49" charset="-122"/>
                <a:ea typeface="仿宋" panose="02010609060101010101" pitchFamily="49" charset="-122"/>
              </a:rPr>
              <a:t>6</a:t>
            </a:r>
            <a:r>
              <a:rPr kumimoji="1" lang="zh-CN" altLang="en-US" sz="2000" dirty="0">
                <a:latin typeface="仿宋" panose="02010609060101010101" pitchFamily="49" charset="-122"/>
                <a:ea typeface="仿宋" panose="02010609060101010101" pitchFamily="49" charset="-122"/>
              </a:rPr>
              <a:t>月的缴费基数。</a:t>
            </a:r>
          </a:p>
        </p:txBody>
      </p:sp>
      <p:sp>
        <p:nvSpPr>
          <p:cNvPr id="11" name="スライド番号プレースホルダー 10"/>
          <p:cNvSpPr>
            <a:spLocks noGrp="1"/>
          </p:cNvSpPr>
          <p:nvPr>
            <p:ph type="sldNum" sz="quarter" idx="11"/>
          </p:nvPr>
        </p:nvSpPr>
        <p:spPr/>
        <p:txBody>
          <a:bodyPr/>
          <a:lstStyle/>
          <a:p>
            <a:fld id="{03EB59E2-90B9-4CD3-AC74-D672227E13C3}" type="slidenum">
              <a:rPr lang="en-US" smtClean="0"/>
              <a:t>5</a:t>
            </a:fld>
            <a:endParaRPr lang="en-US" dirty="0"/>
          </a:p>
        </p:txBody>
      </p:sp>
    </p:spTree>
    <p:extLst>
      <p:ext uri="{BB962C8B-B14F-4D97-AF65-F5344CB8AC3E}">
        <p14:creationId xmlns:p14="http://schemas.microsoft.com/office/powerpoint/2010/main" val="338516321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单位社会保险缴费撤销申报</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5355772" y="1227277"/>
            <a:ext cx="6447453"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参保单位已申报月度缴费但未开具应缴认定单，因申报数据有误等原因，需撤销已申报的月度缴费。</a:t>
            </a:r>
          </a:p>
          <a:p>
            <a:r>
              <a:rPr lang="zh-CN" altLang="en-US" sz="2000" b="1" dirty="0">
                <a:solidFill>
                  <a:srgbClr val="FF0000"/>
                </a:solidFill>
                <a:latin typeface="仿宋" panose="02010609060101010101" pitchFamily="49" charset="-122"/>
                <a:ea typeface="仿宋" panose="02010609060101010101" pitchFamily="49" charset="-122"/>
              </a:rPr>
              <a:t>操作步骤：</a:t>
            </a:r>
            <a:r>
              <a:rPr lang="zh-CN" altLang="en-US" sz="2000" b="1" dirty="0">
                <a:latin typeface="仿宋" panose="02010609060101010101" pitchFamily="49" charset="-122"/>
                <a:ea typeface="仿宋" panose="02010609060101010101" pitchFamily="49" charset="-122"/>
              </a:rPr>
              <a:t>略</a:t>
            </a:r>
            <a:endParaRPr lang="en-US" altLang="zh-CN"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办理要点</a:t>
            </a:r>
            <a:r>
              <a:rPr lang="en-US" altLang="zh-CN" sz="2000" b="1" dirty="0">
                <a:solidFill>
                  <a:srgbClr val="FF0000"/>
                </a:solidFill>
                <a:latin typeface="仿宋" panose="02010609060101010101" pitchFamily="49" charset="-122"/>
                <a:ea typeface="仿宋" panose="02010609060101010101" pitchFamily="49" charset="-122"/>
              </a:rPr>
              <a:t>:</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单位撤销已申报的月度社会保险费必须通过此功能办理，不能通过其他渠道进行撤销（核心功能：“我的已办撤销”、网厅“单位办件记录”） 。</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单位当月已申报且开具了应缴认定单，需撤销当月申报缴费的，必须先撤销应缴认定单。</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办理此业务时，系统将同步撤销该申报记录中所有人所有险种的缴费申报信息，若需单独对部分参保职工进行撤销，应通过“单位职工社会保险费多缴退费申报”功能办理。</a:t>
            </a:r>
          </a:p>
          <a:p>
            <a:r>
              <a:rPr lang="en-US" altLang="zh-CN" sz="2000" b="1" dirty="0">
                <a:latin typeface="仿宋" panose="02010609060101010101" pitchFamily="49" charset="-122"/>
                <a:ea typeface="仿宋" panose="02010609060101010101" pitchFamily="49" charset="-122"/>
              </a:rPr>
              <a:t>4.</a:t>
            </a:r>
            <a:r>
              <a:rPr lang="zh-CN" altLang="en-US" sz="2000" b="1" dirty="0">
                <a:latin typeface="仿宋" panose="02010609060101010101" pitchFamily="49" charset="-122"/>
                <a:ea typeface="仿宋" panose="02010609060101010101" pitchFamily="49" charset="-122"/>
              </a:rPr>
              <a:t>必须按照费款所属期，从后往前倒序撤销，完成撤销后将更新参保职工和参保单位的最大做账期号。若存在后续业务，则需先将后续业务先行撤销，撤销后再办理此业务。</a:t>
            </a:r>
          </a:p>
        </p:txBody>
      </p:sp>
      <p:pic>
        <p:nvPicPr>
          <p:cNvPr id="5" name="图片 4">
            <a:extLst>
              <a:ext uri="{FF2B5EF4-FFF2-40B4-BE49-F238E27FC236}">
                <a16:creationId xmlns:a16="http://schemas.microsoft.com/office/drawing/2014/main" id="{5792067C-6DAB-407F-E069-7E2E51E594CF}"/>
              </a:ext>
            </a:extLst>
          </p:cNvPr>
          <p:cNvPicPr>
            <a:picLocks noChangeAspect="1"/>
          </p:cNvPicPr>
          <p:nvPr>
            <p:custDataLst>
              <p:tags r:id="rId1"/>
            </p:custDataLst>
          </p:nvPr>
        </p:nvPicPr>
        <p:blipFill>
          <a:blip r:embed="rId4"/>
          <a:stretch>
            <a:fillRect/>
          </a:stretch>
        </p:blipFill>
        <p:spPr>
          <a:xfrm>
            <a:off x="144054" y="1533014"/>
            <a:ext cx="5211718" cy="3317804"/>
          </a:xfrm>
          <a:prstGeom prst="rect">
            <a:avLst/>
          </a:prstGeom>
        </p:spPr>
      </p:pic>
    </p:spTree>
    <p:extLst>
      <p:ext uri="{BB962C8B-B14F-4D97-AF65-F5344CB8AC3E}">
        <p14:creationId xmlns:p14="http://schemas.microsoft.com/office/powerpoint/2010/main" val="3151932312"/>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506891" cy="538601"/>
            </a:xfrm>
            <a:prstGeom prst="rect">
              <a:avLst/>
            </a:prstGeom>
            <a:noFill/>
            <a:ln w="9525">
              <a:noFill/>
              <a:miter/>
            </a:ln>
          </p:spPr>
          <p:txBody>
            <a:bodyPr wrap="none" lIns="91431" tIns="45716" rIns="91431" bIns="45716">
              <a:spAutoFit/>
            </a:bodyPr>
            <a:lstStyle/>
            <a:p>
              <a:pPr lvl="0"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社会保险费应缴认定单及退费单据开具</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6454235" y="1158239"/>
            <a:ext cx="5299787"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业务场景：</a:t>
            </a:r>
            <a:r>
              <a:rPr lang="zh-CN" altLang="en-US" sz="2000" b="1" dirty="0">
                <a:latin typeface="仿宋" panose="02010609060101010101" pitchFamily="49" charset="-122"/>
                <a:ea typeface="仿宋" panose="02010609060101010101" pitchFamily="49" charset="-122"/>
              </a:rPr>
              <a:t>根据已申报的缴费信息生成缴费单据并打印（含退费单据）。</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社会保险缴费申报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单位社会保险缴费申报与变更</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单位社会保险应缴认定单及退费单据开具</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勾选我已阅读→下一步→查询→勾选待征集信息→上传附件材料（经办人身份证）→确定→保存→打印相关表单</a:t>
            </a:r>
          </a:p>
          <a:p>
            <a:endParaRPr lang="zh-CN" altLang="en-US" sz="2000" b="1" dirty="0">
              <a:latin typeface="仿宋" panose="02010609060101010101" pitchFamily="49" charset="-122"/>
              <a:ea typeface="仿宋" panose="02010609060101010101" pitchFamily="49" charset="-122"/>
            </a:endParaRPr>
          </a:p>
          <a:p>
            <a:r>
              <a:rPr lang="zh-CN" altLang="en-US" sz="2000" b="1" dirty="0">
                <a:solidFill>
                  <a:srgbClr val="FF0000"/>
                </a:solidFill>
                <a:latin typeface="仿宋" panose="02010609060101010101" pitchFamily="49" charset="-122"/>
                <a:ea typeface="仿宋" panose="02010609060101010101" pitchFamily="49" charset="-122"/>
              </a:rPr>
              <a:t>注意事项：</a:t>
            </a:r>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有效期限为</a:t>
            </a:r>
            <a:r>
              <a:rPr lang="en-US" altLang="zh-CN" sz="2000" b="1" dirty="0">
                <a:solidFill>
                  <a:srgbClr val="FF0000"/>
                </a:solidFill>
                <a:latin typeface="仿宋" panose="02010609060101010101" pitchFamily="49" charset="-122"/>
                <a:ea typeface="仿宋" panose="02010609060101010101" pitchFamily="49" charset="-122"/>
              </a:rPr>
              <a:t>10</a:t>
            </a:r>
            <a:r>
              <a:rPr lang="zh-CN" altLang="en-US" sz="2000" b="1" dirty="0">
                <a:solidFill>
                  <a:srgbClr val="FF0000"/>
                </a:solidFill>
                <a:latin typeface="仿宋" panose="02010609060101010101" pitchFamily="49" charset="-122"/>
                <a:ea typeface="仿宋" panose="02010609060101010101" pitchFamily="49" charset="-122"/>
              </a:rPr>
              <a:t>个工作日</a:t>
            </a:r>
            <a:r>
              <a:rPr lang="zh-CN" altLang="en-US" sz="2000" b="1" dirty="0">
                <a:latin typeface="仿宋" panose="02010609060101010101" pitchFamily="49" charset="-122"/>
                <a:ea typeface="仿宋" panose="02010609060101010101" pitchFamily="49" charset="-122"/>
              </a:rPr>
              <a:t>，超期后自动撤销（未在税务部门开票），需通过此功能重新开具，并按规定计征滞纳金。</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开具后自动同步至税务部门，</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单位社会保险费退费认定单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开具后由社保部门完成后续退费支付流程。</a:t>
            </a:r>
          </a:p>
        </p:txBody>
      </p:sp>
      <p:pic>
        <p:nvPicPr>
          <p:cNvPr id="5" name="图片 15">
            <a:extLst>
              <a:ext uri="{FF2B5EF4-FFF2-40B4-BE49-F238E27FC236}">
                <a16:creationId xmlns:a16="http://schemas.microsoft.com/office/drawing/2014/main" id="{3FF52DD0-FD28-9ED3-6110-54F8B886D327}"/>
              </a:ext>
            </a:extLst>
          </p:cNvPr>
          <p:cNvPicPr/>
          <p:nvPr>
            <p:custDataLst>
              <p:tags r:id="rId1"/>
            </p:custDataLst>
          </p:nvPr>
        </p:nvPicPr>
        <p:blipFill>
          <a:blip r:embed="rId4"/>
          <a:stretch>
            <a:fillRect/>
          </a:stretch>
        </p:blipFill>
        <p:spPr>
          <a:xfrm>
            <a:off x="265974" y="1715318"/>
            <a:ext cx="6050850" cy="3173923"/>
          </a:xfrm>
          <a:prstGeom prst="rect">
            <a:avLst/>
          </a:prstGeom>
        </p:spPr>
      </p:pic>
    </p:spTree>
    <p:extLst>
      <p:ext uri="{BB962C8B-B14F-4D97-AF65-F5344CB8AC3E}">
        <p14:creationId xmlns:p14="http://schemas.microsoft.com/office/powerpoint/2010/main" val="1045867777"/>
      </p:ext>
    </p:extLst>
  </p:cSld>
  <p:clrMapOvr>
    <a:masterClrMapping/>
  </p:clrMapOvr>
  <p:transition spd="slow">
    <p:cover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社会保险费应缴认定单及退费单据撤销</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5355772" y="1227277"/>
            <a:ext cx="6447453"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r>
              <a:rPr lang="zh-CN" altLang="en-US" sz="2000" b="1" dirty="0">
                <a:latin typeface="仿宋" panose="02010609060101010101" pitchFamily="49" charset="-122"/>
                <a:ea typeface="仿宋" panose="02010609060101010101" pitchFamily="49" charset="-122"/>
              </a:rPr>
              <a:t>参保单位可通过此功能撤销已开具且未在税务部门开票的</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a:t>
            </a:r>
          </a:p>
          <a:p>
            <a:r>
              <a:rPr lang="zh-CN" altLang="en-US" sz="2000" b="1" dirty="0">
                <a:solidFill>
                  <a:srgbClr val="FF0000"/>
                </a:solidFill>
                <a:latin typeface="仿宋" panose="02010609060101010101" pitchFamily="49" charset="-122"/>
                <a:ea typeface="仿宋" panose="02010609060101010101" pitchFamily="49" charset="-122"/>
              </a:rPr>
              <a:t>操作步骤：</a:t>
            </a:r>
            <a:r>
              <a:rPr lang="zh-CN" altLang="en-US" sz="2000" b="1" dirty="0">
                <a:latin typeface="仿宋" panose="02010609060101010101" pitchFamily="49" charset="-122"/>
                <a:ea typeface="仿宋" panose="02010609060101010101" pitchFamily="49" charset="-122"/>
              </a:rPr>
              <a:t>社会保险缴费申报→社会保险缴费申报与变更→单位社会保险费应缴认定单及退费单据撤销→勾选我已阅读→下一步→勾选可撤销的单据→下一步→上传附件材料（经办人身份证）→确定→保存</a:t>
            </a:r>
          </a:p>
          <a:p>
            <a:r>
              <a:rPr lang="zh-CN" altLang="en-US" sz="2000" b="1" dirty="0">
                <a:solidFill>
                  <a:srgbClr val="FF0000"/>
                </a:solidFill>
                <a:latin typeface="仿宋" panose="02010609060101010101" pitchFamily="49" charset="-122"/>
                <a:ea typeface="仿宋" panose="02010609060101010101" pitchFamily="49" charset="-122"/>
              </a:rPr>
              <a:t>办理要点：</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单位撤销已开具的</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（含退费单据）必须通过此功能办理，不能通过其他渠道进行撤销（核心功能：“我的已办撤销”、网厅“单位办件记录”）。</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通过“单位综合信息查询”，征集信息中缴费单据的财务处理标志为未处理或者未收妥</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实付，业务处理标志为财务不可处理、财务可处理或业务未实收</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实付，才可进行缴费单据撤销。</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若需撤销在税务部门已开票的</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社会保险费应缴认定单</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，必须先撤销税务开票信息。</a:t>
            </a:r>
          </a:p>
        </p:txBody>
      </p:sp>
      <p:pic>
        <p:nvPicPr>
          <p:cNvPr id="6" name="图片 5">
            <a:extLst>
              <a:ext uri="{FF2B5EF4-FFF2-40B4-BE49-F238E27FC236}">
                <a16:creationId xmlns:a16="http://schemas.microsoft.com/office/drawing/2014/main" id="{826F710F-8390-AE1A-533B-32D1962C1183}"/>
              </a:ext>
            </a:extLst>
          </p:cNvPr>
          <p:cNvPicPr>
            <a:picLocks noChangeAspect="1"/>
          </p:cNvPicPr>
          <p:nvPr>
            <p:custDataLst>
              <p:tags r:id="rId1"/>
            </p:custDataLst>
          </p:nvPr>
        </p:nvPicPr>
        <p:blipFill>
          <a:blip r:embed="rId4"/>
          <a:stretch>
            <a:fillRect/>
          </a:stretch>
        </p:blipFill>
        <p:spPr>
          <a:xfrm>
            <a:off x="214603" y="2285871"/>
            <a:ext cx="5027971" cy="2724667"/>
          </a:xfrm>
          <a:prstGeom prst="rect">
            <a:avLst/>
          </a:prstGeom>
        </p:spPr>
      </p:pic>
    </p:spTree>
    <p:extLst>
      <p:ext uri="{BB962C8B-B14F-4D97-AF65-F5344CB8AC3E}">
        <p14:creationId xmlns:p14="http://schemas.microsoft.com/office/powerpoint/2010/main" val="2555997339"/>
      </p:ext>
    </p:extLst>
  </p:cSld>
  <p:clrMapOvr>
    <a:masterClrMapping/>
  </p:clrMapOvr>
  <p:transition spd="slow">
    <p:cover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7032237"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税务网厅缴费</a:t>
              </a:r>
            </a:p>
          </p:txBody>
        </p:sp>
      </p:grpSp>
      <p:graphicFrame>
        <p:nvGraphicFramePr>
          <p:cNvPr id="4" name="表格 3">
            <a:extLst>
              <a:ext uri="{FF2B5EF4-FFF2-40B4-BE49-F238E27FC236}">
                <a16:creationId xmlns:a16="http://schemas.microsoft.com/office/drawing/2014/main" id="{226D1DD7-8F5F-2A83-DCAE-359250B9F2ED}"/>
              </a:ext>
            </a:extLst>
          </p:cNvPr>
          <p:cNvGraphicFramePr>
            <a:graphicFrameLocks noGrp="1"/>
          </p:cNvGraphicFramePr>
          <p:nvPr>
            <p:extLst>
              <p:ext uri="{D42A27DB-BD31-4B8C-83A1-F6EECF244321}">
                <p14:modId xmlns:p14="http://schemas.microsoft.com/office/powerpoint/2010/main" val="3054509382"/>
              </p:ext>
            </p:extLst>
          </p:nvPr>
        </p:nvGraphicFramePr>
        <p:xfrm>
          <a:off x="7907139" y="1733904"/>
          <a:ext cx="4124648" cy="4122886"/>
        </p:xfrm>
        <a:graphic>
          <a:graphicData uri="http://schemas.openxmlformats.org/drawingml/2006/table">
            <a:tbl>
              <a:tblPr>
                <a:tableStyleId>{5C22544A-7EE6-4342-B048-85BDC9FD1C3A}</a:tableStyleId>
              </a:tblPr>
              <a:tblGrid>
                <a:gridCol w="998598">
                  <a:extLst>
                    <a:ext uri="{9D8B030D-6E8A-4147-A177-3AD203B41FA5}">
                      <a16:colId xmlns:a16="http://schemas.microsoft.com/office/drawing/2014/main" val="152235123"/>
                    </a:ext>
                  </a:extLst>
                </a:gridCol>
                <a:gridCol w="1671568">
                  <a:extLst>
                    <a:ext uri="{9D8B030D-6E8A-4147-A177-3AD203B41FA5}">
                      <a16:colId xmlns:a16="http://schemas.microsoft.com/office/drawing/2014/main" val="1493778492"/>
                    </a:ext>
                  </a:extLst>
                </a:gridCol>
                <a:gridCol w="1454482">
                  <a:extLst>
                    <a:ext uri="{9D8B030D-6E8A-4147-A177-3AD203B41FA5}">
                      <a16:colId xmlns:a16="http://schemas.microsoft.com/office/drawing/2014/main" val="659640917"/>
                    </a:ext>
                  </a:extLst>
                </a:gridCol>
              </a:tblGrid>
              <a:tr h="685857">
                <a:tc>
                  <a:txBody>
                    <a:bodyPr/>
                    <a:lstStyle/>
                    <a:p>
                      <a:pPr algn="ctr" fontAlgn="ctr"/>
                      <a:r>
                        <a:rPr lang="zh-CN" altLang="en-US" sz="1200" u="none" strike="noStrike">
                          <a:effectLst/>
                          <a:latin typeface="方正楷体_GBK" panose="03000509000000000000" pitchFamily="65" charset="-122"/>
                          <a:ea typeface="方正楷体_GBK" panose="03000509000000000000" pitchFamily="65" charset="-122"/>
                        </a:rPr>
                        <a:t>　</a:t>
                      </a:r>
                      <a:endParaRPr lang="zh-CN" altLang="en-US" sz="12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社保非税股</a:t>
                      </a:r>
                      <a:br>
                        <a:rPr lang="zh-CN" altLang="en-US" sz="1600" u="none" strike="noStrike">
                          <a:effectLst/>
                          <a:latin typeface="方正楷体_GBK" panose="03000509000000000000" pitchFamily="65" charset="-122"/>
                          <a:ea typeface="方正楷体_GBK" panose="03000509000000000000" pitchFamily="65" charset="-122"/>
                        </a:rPr>
                      </a:br>
                      <a:r>
                        <a:rPr lang="zh-CN" altLang="en-US" sz="1600" u="none" strike="noStrike">
                          <a:effectLst/>
                          <a:latin typeface="方正楷体_GBK" panose="03000509000000000000" pitchFamily="65" charset="-122"/>
                          <a:ea typeface="方正楷体_GBK" panose="03000509000000000000" pitchFamily="65" charset="-122"/>
                        </a:rPr>
                        <a:t>（首选）</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办税大厅</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047752250"/>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西陵</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6223037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6465373</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914938989"/>
                  </a:ext>
                </a:extLst>
              </a:tr>
              <a:tr h="497223">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伍家</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6460067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6351778</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345566086"/>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高新</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dirty="0">
                          <a:effectLst/>
                          <a:latin typeface="方正楷体_GBK" panose="03000509000000000000" pitchFamily="65" charset="-122"/>
                          <a:ea typeface="方正楷体_GBK" panose="03000509000000000000" pitchFamily="65" charset="-122"/>
                        </a:rPr>
                        <a:t>6460116</a:t>
                      </a:r>
                      <a:endParaRPr lang="en-US" altLang="zh-CN"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6460132</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886419119"/>
                  </a:ext>
                </a:extLst>
              </a:tr>
              <a:tr h="497223">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点军</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6985570</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dirty="0">
                          <a:effectLst/>
                          <a:latin typeface="方正楷体_GBK" panose="03000509000000000000" pitchFamily="65" charset="-122"/>
                          <a:ea typeface="方正楷体_GBK" panose="03000509000000000000" pitchFamily="65" charset="-122"/>
                        </a:rPr>
                        <a:t>6679318</a:t>
                      </a:r>
                      <a:endParaRPr lang="en-US" altLang="zh-CN"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045097216"/>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猇亭</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6513691</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6212366</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2169999620"/>
                  </a:ext>
                </a:extLst>
              </a:tr>
              <a:tr h="497223">
                <a:tc>
                  <a:txBody>
                    <a:bodyPr/>
                    <a:lstStyle/>
                    <a:p>
                      <a:pPr algn="ctr" fontAlgn="ctr"/>
                      <a:r>
                        <a:rPr lang="zh-CN" altLang="en-US" sz="1600" u="none" strike="noStrike">
                          <a:effectLst/>
                          <a:latin typeface="方正楷体_GBK" panose="03000509000000000000" pitchFamily="65" charset="-122"/>
                          <a:ea typeface="方正楷体_GBK" panose="03000509000000000000" pitchFamily="65" charset="-122"/>
                        </a:rPr>
                        <a:t>三峡</a:t>
                      </a:r>
                      <a:endParaRPr lang="zh-CN" altLang="en-US"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6731399</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6851163</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4011125145"/>
                  </a:ext>
                </a:extLst>
              </a:tr>
              <a:tr h="453691">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市局</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en-US" altLang="zh-CN" sz="1600" u="none" strike="noStrike">
                          <a:effectLst/>
                          <a:latin typeface="方正楷体_GBK" panose="03000509000000000000" pitchFamily="65" charset="-122"/>
                          <a:ea typeface="方正楷体_GBK" panose="03000509000000000000" pitchFamily="65" charset="-122"/>
                        </a:rPr>
                        <a:t>6789097</a:t>
                      </a:r>
                      <a:endParaRPr lang="en-US" altLang="zh-CN" sz="1600" b="0" i="0" u="none" strike="noStrike">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tc>
                  <a:txBody>
                    <a:bodyPr/>
                    <a:lstStyle/>
                    <a:p>
                      <a:pPr algn="ctr" fontAlgn="ctr"/>
                      <a:r>
                        <a:rPr lang="zh-CN" altLang="en-US" sz="1600" u="none" strike="noStrike" dirty="0">
                          <a:effectLst/>
                          <a:latin typeface="方正楷体_GBK" panose="03000509000000000000" pitchFamily="65" charset="-122"/>
                          <a:ea typeface="方正楷体_GBK" panose="03000509000000000000" pitchFamily="65" charset="-122"/>
                        </a:rPr>
                        <a:t>　</a:t>
                      </a:r>
                      <a:endParaRPr lang="zh-CN" altLang="en-US" sz="1600" b="0" i="0" u="none" strike="noStrike" dirty="0">
                        <a:solidFill>
                          <a:srgbClr val="000000"/>
                        </a:solidFill>
                        <a:effectLst/>
                        <a:latin typeface="方正楷体_GBK" panose="03000509000000000000" pitchFamily="65" charset="-122"/>
                        <a:ea typeface="方正楷体_GBK" panose="03000509000000000000" pitchFamily="65" charset="-122"/>
                      </a:endParaRPr>
                    </a:p>
                  </a:txBody>
                  <a:tcPr marL="9525" marR="9525" marT="9525" marB="0" anchor="ctr"/>
                </a:tc>
                <a:extLst>
                  <a:ext uri="{0D108BD9-81ED-4DB2-BD59-A6C34878D82A}">
                    <a16:rowId xmlns:a16="http://schemas.microsoft.com/office/drawing/2014/main" val="1164094612"/>
                  </a:ext>
                </a:extLst>
              </a:tr>
            </a:tbl>
          </a:graphicData>
        </a:graphic>
      </p:graphicFrame>
      <p:grpSp>
        <p:nvGrpSpPr>
          <p:cNvPr id="5" name="组合 4">
            <a:extLst>
              <a:ext uri="{FF2B5EF4-FFF2-40B4-BE49-F238E27FC236}">
                <a16:creationId xmlns:a16="http://schemas.microsoft.com/office/drawing/2014/main" id="{5256C217-7322-0A25-262F-3DC336D59C34}"/>
              </a:ext>
            </a:extLst>
          </p:cNvPr>
          <p:cNvGrpSpPr/>
          <p:nvPr/>
        </p:nvGrpSpPr>
        <p:grpSpPr>
          <a:xfrm>
            <a:off x="585149" y="2160194"/>
            <a:ext cx="6692729" cy="2180481"/>
            <a:chOff x="1526570" y="1353934"/>
            <a:chExt cx="6090829" cy="2086084"/>
          </a:xfrm>
        </p:grpSpPr>
        <p:grpSp>
          <p:nvGrpSpPr>
            <p:cNvPr id="6" name="组合 5">
              <a:extLst>
                <a:ext uri="{FF2B5EF4-FFF2-40B4-BE49-F238E27FC236}">
                  <a16:creationId xmlns:a16="http://schemas.microsoft.com/office/drawing/2014/main" id="{2A4C96EA-4696-FCCD-90C4-E1C913CA5956}"/>
                </a:ext>
              </a:extLst>
            </p:cNvPr>
            <p:cNvGrpSpPr/>
            <p:nvPr/>
          </p:nvGrpSpPr>
          <p:grpSpPr>
            <a:xfrm>
              <a:off x="1526570" y="1353934"/>
              <a:ext cx="1778026" cy="2086084"/>
              <a:chOff x="2174876" y="2046289"/>
              <a:chExt cx="1685925" cy="1978025"/>
            </a:xfrm>
            <a:solidFill>
              <a:srgbClr val="6F80A1"/>
            </a:solidFill>
          </p:grpSpPr>
          <p:sp>
            <p:nvSpPr>
              <p:cNvPr id="15" name="MH_SubTitle_1">
                <a:extLst>
                  <a:ext uri="{FF2B5EF4-FFF2-40B4-BE49-F238E27FC236}">
                    <a16:creationId xmlns:a16="http://schemas.microsoft.com/office/drawing/2014/main" id="{FDD73E7F-1A0C-09A8-675F-CDA9C8F23EA6}"/>
                  </a:ext>
                </a:extLst>
              </p:cNvPr>
              <p:cNvSpPr/>
              <p:nvPr>
                <p:custDataLst>
                  <p:tags r:id="rId5"/>
                </p:custDataLst>
              </p:nvPr>
            </p:nvSpPr>
            <p:spPr>
              <a:xfrm>
                <a:off x="2311401" y="2170113"/>
                <a:ext cx="1412875" cy="1414462"/>
              </a:xfrm>
              <a:prstGeom prst="ellipse">
                <a:avLst/>
              </a:prstGeom>
              <a:solidFill>
                <a:srgbClr val="4653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1</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MH_Other_1">
                <a:extLst>
                  <a:ext uri="{FF2B5EF4-FFF2-40B4-BE49-F238E27FC236}">
                    <a16:creationId xmlns:a16="http://schemas.microsoft.com/office/drawing/2014/main" id="{21CAAE7A-1BA4-5E0A-3A70-268F675BD68D}"/>
                  </a:ext>
                </a:extLst>
              </p:cNvPr>
              <p:cNvSpPr/>
              <p:nvPr>
                <p:custDataLst>
                  <p:tags r:id="rId6"/>
                </p:custDataLst>
              </p:nvPr>
            </p:nvSpPr>
            <p:spPr>
              <a:xfrm>
                <a:off x="21748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8" name="组合 7">
              <a:extLst>
                <a:ext uri="{FF2B5EF4-FFF2-40B4-BE49-F238E27FC236}">
                  <a16:creationId xmlns:a16="http://schemas.microsoft.com/office/drawing/2014/main" id="{02892C7D-129D-870D-F26D-182D17B6D04A}"/>
                </a:ext>
              </a:extLst>
            </p:cNvPr>
            <p:cNvGrpSpPr/>
            <p:nvPr/>
          </p:nvGrpSpPr>
          <p:grpSpPr>
            <a:xfrm>
              <a:off x="3682971" y="1353934"/>
              <a:ext cx="1778026" cy="2086084"/>
              <a:chOff x="4219576" y="2046289"/>
              <a:chExt cx="1685925" cy="1978025"/>
            </a:xfrm>
            <a:solidFill>
              <a:srgbClr val="C19A97"/>
            </a:solidFill>
          </p:grpSpPr>
          <p:sp>
            <p:nvSpPr>
              <p:cNvPr id="13" name="MH_SubTitle_2">
                <a:extLst>
                  <a:ext uri="{FF2B5EF4-FFF2-40B4-BE49-F238E27FC236}">
                    <a16:creationId xmlns:a16="http://schemas.microsoft.com/office/drawing/2014/main" id="{50BE38F7-F819-8D40-70C9-55B25B6AAC73}"/>
                  </a:ext>
                </a:extLst>
              </p:cNvPr>
              <p:cNvSpPr/>
              <p:nvPr>
                <p:custDataLst>
                  <p:tags r:id="rId3"/>
                </p:custDataLst>
              </p:nvPr>
            </p:nvSpPr>
            <p:spPr>
              <a:xfrm>
                <a:off x="4356101" y="2170113"/>
                <a:ext cx="1412875" cy="1414462"/>
              </a:xfrm>
              <a:prstGeom prst="ellipse">
                <a:avLst/>
              </a:prstGeom>
              <a:solidFill>
                <a:srgbClr val="E2C59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2</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MH_Other_2">
                <a:extLst>
                  <a:ext uri="{FF2B5EF4-FFF2-40B4-BE49-F238E27FC236}">
                    <a16:creationId xmlns:a16="http://schemas.microsoft.com/office/drawing/2014/main" id="{F7B8B718-93BE-6FB5-843C-8830A864F438}"/>
                  </a:ext>
                </a:extLst>
              </p:cNvPr>
              <p:cNvSpPr/>
              <p:nvPr>
                <p:custDataLst>
                  <p:tags r:id="rId4"/>
                </p:custDataLst>
              </p:nvPr>
            </p:nvSpPr>
            <p:spPr>
              <a:xfrm>
                <a:off x="42195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9" name="组合 8">
              <a:extLst>
                <a:ext uri="{FF2B5EF4-FFF2-40B4-BE49-F238E27FC236}">
                  <a16:creationId xmlns:a16="http://schemas.microsoft.com/office/drawing/2014/main" id="{AED50A19-B061-D530-363E-9ED8EC3A1B66}"/>
                </a:ext>
              </a:extLst>
            </p:cNvPr>
            <p:cNvGrpSpPr/>
            <p:nvPr/>
          </p:nvGrpSpPr>
          <p:grpSpPr>
            <a:xfrm>
              <a:off x="5839373" y="1353934"/>
              <a:ext cx="1778026" cy="2086084"/>
              <a:chOff x="6264276" y="2046289"/>
              <a:chExt cx="1685925" cy="1978025"/>
            </a:xfrm>
            <a:solidFill>
              <a:srgbClr val="6F80A1"/>
            </a:solidFill>
          </p:grpSpPr>
          <p:sp>
            <p:nvSpPr>
              <p:cNvPr id="10" name="MH_SubTitle_3">
                <a:extLst>
                  <a:ext uri="{FF2B5EF4-FFF2-40B4-BE49-F238E27FC236}">
                    <a16:creationId xmlns:a16="http://schemas.microsoft.com/office/drawing/2014/main" id="{687546CC-2204-4D5D-1C09-FF4516BBEFB3}"/>
                  </a:ext>
                </a:extLst>
              </p:cNvPr>
              <p:cNvSpPr/>
              <p:nvPr>
                <p:custDataLst>
                  <p:tags r:id="rId1"/>
                </p:custDataLst>
              </p:nvPr>
            </p:nvSpPr>
            <p:spPr>
              <a:xfrm>
                <a:off x="6400801" y="2170113"/>
                <a:ext cx="1412875" cy="1414462"/>
              </a:xfrm>
              <a:prstGeom prst="ellipse">
                <a:avLst/>
              </a:prstGeom>
              <a:solidFill>
                <a:srgbClr val="46537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375" dirty="0">
                    <a:solidFill>
                      <a:srgbClr val="FFFFFF"/>
                    </a:solidFill>
                    <a:latin typeface="Arial" panose="020B0604020202020204" pitchFamily="34" charset="0"/>
                    <a:ea typeface="微软雅黑" panose="020B0503020204020204" charset="-122"/>
                    <a:cs typeface="+mn-ea"/>
                    <a:sym typeface="Arial" panose="020B0604020202020204" pitchFamily="34" charset="0"/>
                  </a:rPr>
                  <a:t>3</a:t>
                </a:r>
                <a:endParaRPr lang="zh-CN" altLang="en-US" sz="3375"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MH_Other_3">
                <a:extLst>
                  <a:ext uri="{FF2B5EF4-FFF2-40B4-BE49-F238E27FC236}">
                    <a16:creationId xmlns:a16="http://schemas.microsoft.com/office/drawing/2014/main" id="{6E653750-BD33-1480-81E7-404C19B5C0F3}"/>
                  </a:ext>
                </a:extLst>
              </p:cNvPr>
              <p:cNvSpPr/>
              <p:nvPr>
                <p:custDataLst>
                  <p:tags r:id="rId2"/>
                </p:custDataLst>
              </p:nvPr>
            </p:nvSpPr>
            <p:spPr>
              <a:xfrm>
                <a:off x="6264276" y="2046289"/>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r>
                  <a:rPr lang="en-US" altLang="zh-CN" sz="3375" dirty="0">
                    <a:solidFill>
                      <a:schemeClr val="tx1"/>
                    </a:solidFill>
                    <a:latin typeface="Arial" panose="020B0604020202020204" pitchFamily="34" charset="0"/>
                    <a:ea typeface="微软雅黑" panose="020B0503020204020204" charset="-122"/>
                    <a:cs typeface="+mn-ea"/>
                    <a:sym typeface="Arial" panose="020B0604020202020204" pitchFamily="34" charset="0"/>
                  </a:rPr>
                  <a:t>s</a:t>
                </a:r>
                <a:endParaRPr lang="zh-CN" altLang="en-US" sz="3375"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grpSp>
      </p:grpSp>
      <p:sp>
        <p:nvSpPr>
          <p:cNvPr id="17" name="Rectangle 42">
            <a:extLst>
              <a:ext uri="{FF2B5EF4-FFF2-40B4-BE49-F238E27FC236}">
                <a16:creationId xmlns:a16="http://schemas.microsoft.com/office/drawing/2014/main" id="{E7BA29CD-1CE4-7D70-C10C-C17F52B29D41}"/>
              </a:ext>
            </a:extLst>
          </p:cNvPr>
          <p:cNvSpPr/>
          <p:nvPr/>
        </p:nvSpPr>
        <p:spPr>
          <a:xfrm>
            <a:off x="472213" y="4925310"/>
            <a:ext cx="2180167" cy="1073573"/>
          </a:xfrm>
          <a:prstGeom prst="rect">
            <a:avLst/>
          </a:prstGeom>
          <a:noFill/>
          <a:ln w="12700" cap="flat" cmpd="sng" algn="ctr">
            <a:noFill/>
            <a:prstDash val="solid"/>
          </a:ln>
          <a:effectLst/>
        </p:spPr>
        <p:txBody>
          <a:bodyPr lIns="128580" tIns="0" rIns="128580" bIns="0" rtlCol="0" anchor="t"/>
          <a:lstStyle/>
          <a:p>
            <a:r>
              <a:rPr lang="zh-CN" altLang="en-US" sz="1865" dirty="0">
                <a:latin typeface="字魂36号-正文宋楷" panose="00000500000000000000" charset="-122"/>
                <a:ea typeface="字魂36号-正文宋楷" panose="00000500000000000000" charset="-122"/>
              </a:rPr>
              <a:t>确认是否已打印缴费认定单</a:t>
            </a:r>
            <a:r>
              <a:rPr lang="zh-CN" altLang="en-US" sz="1865" dirty="0">
                <a:solidFill>
                  <a:srgbClr val="FF0000"/>
                </a:solidFill>
                <a:latin typeface="字魂36号-正文宋楷" panose="00000500000000000000" charset="-122"/>
                <a:ea typeface="字魂36号-正文宋楷" panose="00000500000000000000" charset="-122"/>
              </a:rPr>
              <a:t>而非回执单（通过征集通知单号判断）</a:t>
            </a:r>
          </a:p>
        </p:txBody>
      </p:sp>
      <p:sp>
        <p:nvSpPr>
          <p:cNvPr id="18" name="Rectangle 42">
            <a:extLst>
              <a:ext uri="{FF2B5EF4-FFF2-40B4-BE49-F238E27FC236}">
                <a16:creationId xmlns:a16="http://schemas.microsoft.com/office/drawing/2014/main" id="{53C0FA87-87E7-462F-F8CD-EB84C4CD97DF}"/>
              </a:ext>
            </a:extLst>
          </p:cNvPr>
          <p:cNvSpPr/>
          <p:nvPr/>
        </p:nvSpPr>
        <p:spPr>
          <a:xfrm>
            <a:off x="2956333" y="4925310"/>
            <a:ext cx="2338493" cy="1622213"/>
          </a:xfrm>
          <a:prstGeom prst="rect">
            <a:avLst/>
          </a:prstGeom>
          <a:noFill/>
          <a:ln w="12700" cap="flat" cmpd="sng" algn="ctr">
            <a:noFill/>
            <a:prstDash val="solid"/>
          </a:ln>
          <a:effectLst/>
        </p:spPr>
        <p:txBody>
          <a:bodyPr lIns="128580" tIns="0" rIns="128580" bIns="0" rtlCol="0" anchor="t"/>
          <a:lstStyle/>
          <a:p>
            <a:r>
              <a:rPr lang="zh-CN" altLang="en-US" sz="2135" dirty="0">
                <a:latin typeface="字魂36号-正文宋楷" panose="00000500000000000000" charset="-122"/>
                <a:ea typeface="字魂36号-正文宋楷" panose="00000500000000000000" charset="-122"/>
              </a:rPr>
              <a:t>与专管员联系处理</a:t>
            </a:r>
            <a:r>
              <a:rPr lang="zh-CN" altLang="en-US" sz="2135" dirty="0">
                <a:solidFill>
                  <a:srgbClr val="FF0000"/>
                </a:solidFill>
                <a:latin typeface="字魂36号-正文宋楷" panose="00000500000000000000" charset="-122"/>
                <a:ea typeface="字魂36号-正文宋楷" panose="00000500000000000000" charset="-122"/>
              </a:rPr>
              <a:t>（各区社保科联系方式如图）</a:t>
            </a:r>
          </a:p>
        </p:txBody>
      </p:sp>
      <p:sp>
        <p:nvSpPr>
          <p:cNvPr id="19" name="Rectangle 42">
            <a:extLst>
              <a:ext uri="{FF2B5EF4-FFF2-40B4-BE49-F238E27FC236}">
                <a16:creationId xmlns:a16="http://schemas.microsoft.com/office/drawing/2014/main" id="{C8F8BDE3-CE7D-7CF1-E4B4-26DD60C150F5}"/>
              </a:ext>
            </a:extLst>
          </p:cNvPr>
          <p:cNvSpPr/>
          <p:nvPr/>
        </p:nvSpPr>
        <p:spPr>
          <a:xfrm>
            <a:off x="5324146" y="4833775"/>
            <a:ext cx="2511213" cy="1330960"/>
          </a:xfrm>
          <a:prstGeom prst="rect">
            <a:avLst/>
          </a:prstGeom>
          <a:noFill/>
          <a:ln w="12700" cap="flat" cmpd="sng" algn="ctr">
            <a:noFill/>
            <a:prstDash val="solid"/>
          </a:ln>
          <a:effectLst/>
        </p:spPr>
        <p:txBody>
          <a:bodyPr lIns="128580" tIns="0" rIns="128580" bIns="0" rtlCol="0" anchor="t"/>
          <a:lstStyle/>
          <a:p>
            <a:r>
              <a:rPr lang="zh-CN" altLang="en-US" sz="2135" dirty="0">
                <a:latin typeface="字魂36号-正文宋楷" panose="00000500000000000000" charset="-122"/>
                <a:ea typeface="字魂36号-正文宋楷" panose="00000500000000000000" charset="-122"/>
              </a:rPr>
              <a:t>撤单后再发一次，但要注意：</a:t>
            </a:r>
            <a:r>
              <a:rPr lang="zh-CN" altLang="en-US" sz="2135" dirty="0">
                <a:solidFill>
                  <a:srgbClr val="FF0000"/>
                </a:solidFill>
                <a:latin typeface="字魂36号-正文宋楷" panose="00000500000000000000" charset="-122"/>
                <a:ea typeface="字魂36号-正文宋楷" panose="00000500000000000000" charset="-122"/>
                <a:sym typeface="+mn-ea"/>
              </a:rPr>
              <a:t>跨月不要轻易撤单，否则会产生滞纳金利息</a:t>
            </a:r>
            <a:endParaRPr lang="en-US" altLang="zh-CN" sz="2135" dirty="0">
              <a:solidFill>
                <a:srgbClr val="FF0000"/>
              </a:solidFill>
              <a:latin typeface="字魂36号-正文宋楷" panose="00000500000000000000" charset="-122"/>
              <a:ea typeface="字魂36号-正文宋楷" panose="00000500000000000000" charset="-122"/>
              <a:sym typeface="+mn-ea"/>
            </a:endParaRPr>
          </a:p>
        </p:txBody>
      </p:sp>
      <p:grpSp>
        <p:nvGrpSpPr>
          <p:cNvPr id="20" name="组合 19">
            <a:extLst>
              <a:ext uri="{FF2B5EF4-FFF2-40B4-BE49-F238E27FC236}">
                <a16:creationId xmlns:a16="http://schemas.microsoft.com/office/drawing/2014/main" id="{2CC84E56-1A3E-7393-71FD-6566786FCE92}"/>
              </a:ext>
            </a:extLst>
          </p:cNvPr>
          <p:cNvGrpSpPr/>
          <p:nvPr/>
        </p:nvGrpSpPr>
        <p:grpSpPr>
          <a:xfrm>
            <a:off x="507968" y="1467699"/>
            <a:ext cx="5764107" cy="502073"/>
            <a:chOff x="1758" y="1146"/>
            <a:chExt cx="6808" cy="593"/>
          </a:xfrm>
        </p:grpSpPr>
        <p:sp>
          <p:nvSpPr>
            <p:cNvPr id="21" name="矩形 20">
              <a:extLst>
                <a:ext uri="{FF2B5EF4-FFF2-40B4-BE49-F238E27FC236}">
                  <a16:creationId xmlns:a16="http://schemas.microsoft.com/office/drawing/2014/main" id="{302BED4A-D6A6-ECE3-BD94-CDF981A841EA}"/>
                </a:ext>
              </a:extLst>
            </p:cNvPr>
            <p:cNvSpPr/>
            <p:nvPr/>
          </p:nvSpPr>
          <p:spPr>
            <a:xfrm>
              <a:off x="1758" y="1146"/>
              <a:ext cx="6808" cy="593"/>
            </a:xfrm>
            <a:prstGeom prst="rect">
              <a:avLst/>
            </a:prstGeom>
          </p:spPr>
          <p:txBody>
            <a:bodyPr wrap="square">
              <a:spAutoFit/>
            </a:bodyPr>
            <a:lstStyle/>
            <a:p>
              <a:pPr algn="l"/>
              <a:r>
                <a:rPr lang="zh-CN" altLang="en-US" sz="2665" b="1" dirty="0">
                  <a:latin typeface="字魂36号-正文宋楷" panose="00000500000000000000" charset="-122"/>
                  <a:ea typeface="字魂36号-正文宋楷" panose="00000500000000000000" charset="-122"/>
                  <a:sym typeface="+mn-ea"/>
                </a:rPr>
                <a:t>无法缴费怎么办？</a:t>
              </a:r>
            </a:p>
          </p:txBody>
        </p:sp>
        <p:cxnSp>
          <p:nvCxnSpPr>
            <p:cNvPr id="22" name="直接连接符 21">
              <a:extLst>
                <a:ext uri="{FF2B5EF4-FFF2-40B4-BE49-F238E27FC236}">
                  <a16:creationId xmlns:a16="http://schemas.microsoft.com/office/drawing/2014/main" id="{0FE5E50C-4380-1828-3834-074FFB5E01BC}"/>
                </a:ext>
              </a:extLst>
            </p:cNvPr>
            <p:cNvCxnSpPr/>
            <p:nvPr/>
          </p:nvCxnSpPr>
          <p:spPr>
            <a:xfrm>
              <a:off x="6928" y="1292"/>
              <a:ext cx="752" cy="0"/>
            </a:xfrm>
            <a:prstGeom prst="line">
              <a:avLst/>
            </a:prstGeom>
            <a:ln w="38100">
              <a:solidFill>
                <a:srgbClr val="E2C59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468677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2456996" y="704967"/>
              <a:ext cx="6994914"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查询到账情况</a:t>
              </a:r>
            </a:p>
          </p:txBody>
        </p:sp>
      </p:grpSp>
      <p:sp>
        <p:nvSpPr>
          <p:cNvPr id="4" name="文本框 3">
            <a:extLst>
              <a:ext uri="{FF2B5EF4-FFF2-40B4-BE49-F238E27FC236}">
                <a16:creationId xmlns:a16="http://schemas.microsoft.com/office/drawing/2014/main" id="{573B1C4B-559B-2B27-9808-5E4E19B36182}"/>
              </a:ext>
            </a:extLst>
          </p:cNvPr>
          <p:cNvSpPr txBox="1"/>
          <p:nvPr/>
        </p:nvSpPr>
        <p:spPr>
          <a:xfrm>
            <a:off x="7763069" y="2623145"/>
            <a:ext cx="4018945" cy="1938992"/>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操作步骤：</a:t>
            </a:r>
            <a:endParaRPr lang="en-US" altLang="zh-CN" sz="2000" b="1" dirty="0">
              <a:solidFill>
                <a:srgbClr val="FF0000"/>
              </a:solidFill>
              <a:latin typeface="仿宋" panose="02010609060101010101" pitchFamily="49" charset="-122"/>
              <a:ea typeface="仿宋" panose="02010609060101010101" pitchFamily="49" charset="-122"/>
            </a:endParaRPr>
          </a:p>
          <a:p>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查询统计服务</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单位查询服务</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业务单据查询</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点击“查询条件”中“查询”按钮→点击“单据信息”中“查看到账进度”中“查看”。</a:t>
            </a:r>
          </a:p>
        </p:txBody>
      </p:sp>
      <p:pic>
        <p:nvPicPr>
          <p:cNvPr id="2" name="图片 1">
            <a:extLst>
              <a:ext uri="{FF2B5EF4-FFF2-40B4-BE49-F238E27FC236}">
                <a16:creationId xmlns:a16="http://schemas.microsoft.com/office/drawing/2014/main" id="{118A6DF6-EC67-E19A-5CCA-C73AC1F7B99F}"/>
              </a:ext>
            </a:extLst>
          </p:cNvPr>
          <p:cNvPicPr/>
          <p:nvPr>
            <p:custDataLst>
              <p:tags r:id="rId1"/>
            </p:custDataLst>
          </p:nvPr>
        </p:nvPicPr>
        <p:blipFill>
          <a:blip r:embed="rId4"/>
          <a:stretch>
            <a:fillRect/>
          </a:stretch>
        </p:blipFill>
        <p:spPr>
          <a:xfrm>
            <a:off x="408399" y="1158239"/>
            <a:ext cx="7150152" cy="4920184"/>
          </a:xfrm>
          <a:prstGeom prst="rect">
            <a:avLst/>
          </a:prstGeom>
        </p:spPr>
      </p:pic>
    </p:spTree>
    <p:extLst>
      <p:ext uri="{BB962C8B-B14F-4D97-AF65-F5344CB8AC3E}">
        <p14:creationId xmlns:p14="http://schemas.microsoft.com/office/powerpoint/2010/main" val="541178936"/>
      </p:ext>
    </p:extLst>
  </p:cSld>
  <p:clrMapOvr>
    <a:masterClrMapping/>
  </p:clrMapOvr>
  <p:transition spd="slow">
    <p:cover dir="l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53801" y="2274152"/>
            <a:ext cx="8142973" cy="1542126"/>
            <a:chOff x="971997" y="2179710"/>
            <a:chExt cx="10472562" cy="1983303"/>
          </a:xfrm>
        </p:grpSpPr>
        <p:grpSp>
          <p:nvGrpSpPr>
            <p:cNvPr id="53" name="组合 52"/>
            <p:cNvGrpSpPr/>
            <p:nvPr/>
          </p:nvGrpSpPr>
          <p:grpSpPr>
            <a:xfrm>
              <a:off x="3093581" y="2179711"/>
              <a:ext cx="8350978" cy="1983301"/>
              <a:chOff x="2320695" y="442438"/>
              <a:chExt cx="8350978" cy="784254"/>
            </a:xfrm>
          </p:grpSpPr>
          <p:sp>
            <p:nvSpPr>
              <p:cNvPr id="57" name="矩形 56"/>
              <p:cNvSpPr/>
              <p:nvPr/>
            </p:nvSpPr>
            <p:spPr>
              <a:xfrm flipH="1">
                <a:off x="2320695" y="442438"/>
                <a:ext cx="8350978" cy="784254"/>
              </a:xfrm>
              <a:prstGeom prst="rect">
                <a:avLst/>
              </a:prstGeom>
              <a:solidFill>
                <a:srgbClr val="18D2A6"/>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2947755" y="583300"/>
                <a:ext cx="7234688" cy="426293"/>
                <a:chOff x="3802405" y="538907"/>
                <a:chExt cx="7234688" cy="426293"/>
              </a:xfrm>
            </p:grpSpPr>
            <p:sp>
              <p:nvSpPr>
                <p:cNvPr id="71" name="矩形 3"/>
                <p:cNvSpPr/>
                <p:nvPr/>
              </p:nvSpPr>
              <p:spPr>
                <a:xfrm>
                  <a:off x="4111703" y="538907"/>
                  <a:ext cx="6925390" cy="422603"/>
                </a:xfrm>
                <a:prstGeom prst="rect">
                  <a:avLst/>
                </a:prstGeom>
                <a:noFill/>
                <a:ln w="9525">
                  <a:noFill/>
                  <a:miter/>
                </a:ln>
              </p:spPr>
              <p:txBody>
                <a:bodyPr wrap="square" lIns="91431" tIns="45716" rIns="91431" bIns="45716">
                  <a:spAutoFit/>
                </a:bodyPr>
                <a:lstStyle/>
                <a:p>
                  <a:pPr lvl="0" algn="ctr" eaLnBrk="1" hangingPunct="1">
                    <a:buNone/>
                  </a:pPr>
                  <a:r>
                    <a:rPr lang="zh-CN" altLang="en-US" sz="4800" b="1" dirty="0">
                      <a:solidFill>
                        <a:schemeClr val="bg1"/>
                      </a:solidFill>
                      <a:latin typeface="Arial" panose="020B0604020202020204" pitchFamily="34" charset="0"/>
                      <a:ea typeface="微软雅黑" panose="020B0503020204020204" pitchFamily="34" charset="-122"/>
                      <a:sym typeface="Arial" panose="020B0604020202020204" pitchFamily="34" charset="0"/>
                    </a:rPr>
                    <a:t>其他业务模块功能</a:t>
                  </a:r>
                </a:p>
              </p:txBody>
            </p:sp>
            <p:grpSp>
              <p:nvGrpSpPr>
                <p:cNvPr id="72" name="组合 26"/>
                <p:cNvGrpSpPr/>
                <p:nvPr/>
              </p:nvGrpSpPr>
              <p:grpSpPr>
                <a:xfrm>
                  <a:off x="3802405" y="569913"/>
                  <a:ext cx="263525" cy="395287"/>
                  <a:chOff x="-1006695" y="0"/>
                  <a:chExt cx="213756" cy="427512"/>
                </a:xfrm>
              </p:grpSpPr>
              <p:sp>
                <p:nvSpPr>
                  <p:cNvPr id="73" name="直接连接符 27"/>
                  <p:cNvSpPr/>
                  <p:nvPr/>
                </p:nvSpPr>
                <p:spPr>
                  <a:xfrm>
                    <a:off x="-1006695" y="0"/>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sp>
                <p:nvSpPr>
                  <p:cNvPr id="83" name="直接连接符 28"/>
                  <p:cNvSpPr/>
                  <p:nvPr/>
                </p:nvSpPr>
                <p:spPr>
                  <a:xfrm flipH="1">
                    <a:off x="-1006695" y="213756"/>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grpSp>
          </p:grpSp>
        </p:grpSp>
        <p:grpSp>
          <p:nvGrpSpPr>
            <p:cNvPr id="87" name="组合 86"/>
            <p:cNvGrpSpPr/>
            <p:nvPr/>
          </p:nvGrpSpPr>
          <p:grpSpPr>
            <a:xfrm>
              <a:off x="971997" y="2179710"/>
              <a:ext cx="2121586" cy="1983303"/>
              <a:chOff x="2215144" y="1032180"/>
              <a:chExt cx="1120898" cy="824468"/>
            </a:xfrm>
          </p:grpSpPr>
          <p:sp>
            <p:nvSpPr>
              <p:cNvPr id="88" name="平行四边形 87"/>
              <p:cNvSpPr/>
              <p:nvPr/>
            </p:nvSpPr>
            <p:spPr>
              <a:xfrm>
                <a:off x="2215144" y="1032180"/>
                <a:ext cx="1120898" cy="824468"/>
              </a:xfrm>
              <a:prstGeom prst="parallelogram">
                <a:avLst>
                  <a:gd name="adj" fmla="val 0"/>
                </a:avLst>
              </a:prstGeom>
              <a:solidFill>
                <a:srgbClr val="1983B7"/>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95" name="文本框 9"/>
              <p:cNvSpPr txBox="1"/>
              <p:nvPr/>
            </p:nvSpPr>
            <p:spPr>
              <a:xfrm>
                <a:off x="2245058" y="1100246"/>
                <a:ext cx="1066799" cy="641734"/>
              </a:xfrm>
              <a:prstGeom prst="rect">
                <a:avLst/>
              </a:prstGeom>
              <a:noFill/>
            </p:spPr>
            <p:txBody>
              <a:bodyPr wrap="square" rtlCol="0">
                <a:spAutoFit/>
              </a:bodyPr>
              <a:lstStyle/>
              <a:p>
                <a:pPr algn="ctr"/>
                <a:r>
                  <a:rPr lang="en-US" altLang="zh-CN" sz="7200" dirty="0">
                    <a:solidFill>
                      <a:schemeClr val="bg1"/>
                    </a:solidFill>
                    <a:latin typeface="Impact" panose="020B0806030902050204" pitchFamily="34" charset="0"/>
                  </a:rPr>
                  <a:t>04</a:t>
                </a:r>
                <a:endParaRPr lang="zh-CN" altLang="en-US" sz="7200" dirty="0">
                  <a:solidFill>
                    <a:schemeClr val="bg1"/>
                  </a:solidFill>
                  <a:latin typeface="Impact" panose="020B0806030902050204" pitchFamily="34" charset="0"/>
                </a:endParaRPr>
              </a:p>
            </p:txBody>
          </p:sp>
        </p:grpSp>
      </p:grpSp>
      <p:grpSp>
        <p:nvGrpSpPr>
          <p:cNvPr id="13" name="组合 12"/>
          <p:cNvGrpSpPr/>
          <p:nvPr/>
        </p:nvGrpSpPr>
        <p:grpSpPr>
          <a:xfrm rot="13187308">
            <a:off x="-6592880" y="2752868"/>
            <a:ext cx="11496362" cy="6726866"/>
            <a:chOff x="0" y="4292079"/>
            <a:chExt cx="12190414" cy="4843505"/>
          </a:xfrm>
        </p:grpSpPr>
        <p:grpSp>
          <p:nvGrpSpPr>
            <p:cNvPr id="14" name="组合 13"/>
            <p:cNvGrpSpPr/>
            <p:nvPr/>
          </p:nvGrpSpPr>
          <p:grpSpPr>
            <a:xfrm>
              <a:off x="0" y="4692834"/>
              <a:ext cx="12190414" cy="4442750"/>
              <a:chOff x="0" y="5400390"/>
              <a:chExt cx="12190414" cy="4442750"/>
            </a:xfrm>
          </p:grpSpPr>
          <p:grpSp>
            <p:nvGrpSpPr>
              <p:cNvPr id="22" name="组合 21"/>
              <p:cNvGrpSpPr/>
              <p:nvPr/>
            </p:nvGrpSpPr>
            <p:grpSpPr>
              <a:xfrm>
                <a:off x="0" y="5403580"/>
                <a:ext cx="6095207" cy="4439560"/>
                <a:chOff x="0" y="5320120"/>
                <a:chExt cx="12190413" cy="4439560"/>
              </a:xfrm>
            </p:grpSpPr>
            <p:sp>
              <p:nvSpPr>
                <p:cNvPr id="26" name="波形 2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波形 2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6095207" y="5400390"/>
                <a:ext cx="6095207" cy="4439560"/>
                <a:chOff x="0" y="5320120"/>
                <a:chExt cx="12190413" cy="4439560"/>
              </a:xfrm>
            </p:grpSpPr>
            <p:sp>
              <p:nvSpPr>
                <p:cNvPr id="24" name="波形 23"/>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波形 24"/>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0" y="4292079"/>
              <a:ext cx="12190414" cy="4442750"/>
              <a:chOff x="0" y="5400390"/>
              <a:chExt cx="12190414" cy="4442750"/>
            </a:xfrm>
          </p:grpSpPr>
          <p:grpSp>
            <p:nvGrpSpPr>
              <p:cNvPr id="16" name="组合 15"/>
              <p:cNvGrpSpPr/>
              <p:nvPr/>
            </p:nvGrpSpPr>
            <p:grpSpPr>
              <a:xfrm>
                <a:off x="0" y="5403580"/>
                <a:ext cx="6095207" cy="4439560"/>
                <a:chOff x="0" y="5320120"/>
                <a:chExt cx="12190413" cy="4439560"/>
              </a:xfrm>
            </p:grpSpPr>
            <p:sp>
              <p:nvSpPr>
                <p:cNvPr id="20" name="波形 1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波形 2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095207" y="5400390"/>
                <a:ext cx="6095207" cy="4439560"/>
                <a:chOff x="0" y="5320120"/>
                <a:chExt cx="12190413" cy="4439560"/>
              </a:xfrm>
            </p:grpSpPr>
            <p:sp>
              <p:nvSpPr>
                <p:cNvPr id="18" name="波形 1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波形 1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8" name="组合 27"/>
          <p:cNvGrpSpPr/>
          <p:nvPr/>
        </p:nvGrpSpPr>
        <p:grpSpPr>
          <a:xfrm rot="13187308">
            <a:off x="7037427" y="-4308561"/>
            <a:ext cx="11496362" cy="6726866"/>
            <a:chOff x="0" y="4292079"/>
            <a:chExt cx="12190414" cy="4843505"/>
          </a:xfrm>
        </p:grpSpPr>
        <p:grpSp>
          <p:nvGrpSpPr>
            <p:cNvPr id="29" name="组合 28"/>
            <p:cNvGrpSpPr/>
            <p:nvPr/>
          </p:nvGrpSpPr>
          <p:grpSpPr>
            <a:xfrm>
              <a:off x="0" y="4692834"/>
              <a:ext cx="12190414" cy="4442750"/>
              <a:chOff x="0" y="5400390"/>
              <a:chExt cx="12190414" cy="4442750"/>
            </a:xfrm>
          </p:grpSpPr>
          <p:grpSp>
            <p:nvGrpSpPr>
              <p:cNvPr id="37" name="组合 36"/>
              <p:cNvGrpSpPr/>
              <p:nvPr/>
            </p:nvGrpSpPr>
            <p:grpSpPr>
              <a:xfrm>
                <a:off x="0" y="5403580"/>
                <a:ext cx="6095207" cy="4439560"/>
                <a:chOff x="0" y="5320120"/>
                <a:chExt cx="12190413" cy="4439560"/>
              </a:xfrm>
            </p:grpSpPr>
            <p:sp>
              <p:nvSpPr>
                <p:cNvPr id="41" name="波形 4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波形 4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6095207" y="5400390"/>
                <a:ext cx="6095207" cy="4439560"/>
                <a:chOff x="0" y="5320120"/>
                <a:chExt cx="12190413" cy="4439560"/>
              </a:xfrm>
            </p:grpSpPr>
            <p:sp>
              <p:nvSpPr>
                <p:cNvPr id="39" name="波形 38"/>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波形 39"/>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0" name="组合 29"/>
            <p:cNvGrpSpPr/>
            <p:nvPr/>
          </p:nvGrpSpPr>
          <p:grpSpPr>
            <a:xfrm>
              <a:off x="0" y="4292079"/>
              <a:ext cx="12190414" cy="4446967"/>
              <a:chOff x="0" y="5400390"/>
              <a:chExt cx="12190414" cy="4446967"/>
            </a:xfrm>
          </p:grpSpPr>
          <p:grpSp>
            <p:nvGrpSpPr>
              <p:cNvPr id="31" name="组合 30"/>
              <p:cNvGrpSpPr/>
              <p:nvPr/>
            </p:nvGrpSpPr>
            <p:grpSpPr>
              <a:xfrm>
                <a:off x="0" y="5403580"/>
                <a:ext cx="6100378" cy="4443777"/>
                <a:chOff x="0" y="5320120"/>
                <a:chExt cx="12200755" cy="4443777"/>
              </a:xfrm>
            </p:grpSpPr>
            <p:sp>
              <p:nvSpPr>
                <p:cNvPr id="35" name="波形 3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波形 35"/>
                <p:cNvSpPr/>
                <p:nvPr/>
              </p:nvSpPr>
              <p:spPr>
                <a:xfrm flipH="1">
                  <a:off x="10342" y="5344297"/>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6095207" y="5400390"/>
                <a:ext cx="6095207" cy="4439560"/>
                <a:chOff x="0" y="5320120"/>
                <a:chExt cx="12190413" cy="4439560"/>
              </a:xfrm>
            </p:grpSpPr>
            <p:sp>
              <p:nvSpPr>
                <p:cNvPr id="33" name="波形 3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波形 3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127347482"/>
      </p:ext>
    </p:extLst>
  </p:cSld>
  <p:clrMapOvr>
    <a:masterClrMapping/>
  </p:clrMapOvr>
  <p:transition spd="slow">
    <p:cover dir="l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 y="720"/>
            <a:ext cx="12190413" cy="1157520"/>
            <a:chOff x="-6" y="395508"/>
            <a:chExt cx="12190413" cy="1157520"/>
          </a:xfrm>
        </p:grpSpPr>
        <p:sp>
          <p:nvSpPr>
            <p:cNvPr id="11" name="矩形 10"/>
            <p:cNvSpPr/>
            <p:nvPr/>
          </p:nvSpPr>
          <p:spPr>
            <a:xfrm flipH="1">
              <a:off x="-6" y="395508"/>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3"/>
            <p:cNvSpPr/>
            <p:nvPr/>
          </p:nvSpPr>
          <p:spPr>
            <a:xfrm>
              <a:off x="357608" y="704967"/>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职工社会保险缴费工资申报</a:t>
              </a:r>
              <a:endParaRPr lang="zh-CN" altLang="en-US" sz="29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 name="スライド番号プレースホルダー 2">
            <a:extLst>
              <a:ext uri="{FF2B5EF4-FFF2-40B4-BE49-F238E27FC236}">
                <a16:creationId xmlns:a16="http://schemas.microsoft.com/office/drawing/2014/main" id="{6EADE2BD-F941-C379-1379-C9A8C55CCE54}"/>
              </a:ext>
            </a:extLst>
          </p:cNvPr>
          <p:cNvSpPr txBox="1"/>
          <p:nvPr/>
        </p:nvSpPr>
        <p:spPr>
          <a:xfrm>
            <a:off x="17110869" y="9600055"/>
            <a:ext cx="685569" cy="270644"/>
          </a:xfrm>
          <a:prstGeom prst="rect">
            <a:avLst/>
          </a:prstGeom>
        </p:spPr>
        <p:txBody>
          <a:bodyPr vert="horz" lIns="91440" tIns="45720" rIns="91440" bIns="45720" rtlCol="0" anchor="ctr"/>
          <a:lstStyle>
            <a:defPPr>
              <a:defRPr lang="en-US"/>
            </a:defPPr>
            <a:lvl1pPr marL="0" algn="ctr" defTabSz="1371600" rtl="0" eaLnBrk="1" latinLnBrk="0" hangingPunct="1">
              <a:defRPr sz="180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03EB59E2-90B9-4CD3-AC74-D672227E13C3}" type="slidenum">
              <a:rPr lang="en-US" smtClean="0"/>
              <a:t>56</a:t>
            </a:fld>
            <a:endParaRPr lang="en-US" dirty="0"/>
          </a:p>
        </p:txBody>
      </p:sp>
      <p:pic>
        <p:nvPicPr>
          <p:cNvPr id="2" name="图片 1">
            <a:extLst>
              <a:ext uri="{FF2B5EF4-FFF2-40B4-BE49-F238E27FC236}">
                <a16:creationId xmlns:a16="http://schemas.microsoft.com/office/drawing/2014/main" id="{4551E785-416E-2B54-0676-89C1822A4E39}"/>
              </a:ext>
            </a:extLst>
          </p:cNvPr>
          <p:cNvPicPr>
            <a:picLocks noChangeAspect="1"/>
          </p:cNvPicPr>
          <p:nvPr>
            <p:custDataLst>
              <p:tags r:id="rId1"/>
            </p:custDataLst>
          </p:nvPr>
        </p:nvPicPr>
        <p:blipFill>
          <a:blip r:embed="rId4"/>
          <a:stretch>
            <a:fillRect/>
          </a:stretch>
        </p:blipFill>
        <p:spPr>
          <a:xfrm>
            <a:off x="190501" y="2277249"/>
            <a:ext cx="4574531" cy="2803684"/>
          </a:xfrm>
          <a:prstGeom prst="rect">
            <a:avLst/>
          </a:prstGeom>
        </p:spPr>
      </p:pic>
      <p:sp>
        <p:nvSpPr>
          <p:cNvPr id="4" name="文本框 3">
            <a:extLst>
              <a:ext uri="{FF2B5EF4-FFF2-40B4-BE49-F238E27FC236}">
                <a16:creationId xmlns:a16="http://schemas.microsoft.com/office/drawing/2014/main" id="{98764481-6261-4399-9C4B-0D6D2FED2B34}"/>
              </a:ext>
            </a:extLst>
          </p:cNvPr>
          <p:cNvSpPr txBox="1"/>
          <p:nvPr/>
        </p:nvSpPr>
        <p:spPr>
          <a:xfrm>
            <a:off x="4848226" y="1158239"/>
            <a:ext cx="7151686" cy="5324535"/>
          </a:xfrm>
          <a:prstGeom prst="rect">
            <a:avLst/>
          </a:prstGeom>
          <a:noFill/>
        </p:spPr>
        <p:txBody>
          <a:bodyPr wrap="square">
            <a:spAutoFit/>
          </a:bodyPr>
          <a:lstStyle/>
          <a:p>
            <a:r>
              <a:rPr lang="zh-CN" altLang="en-US" sz="2000" b="1" dirty="0">
                <a:solidFill>
                  <a:srgbClr val="FF0000"/>
                </a:solidFill>
                <a:latin typeface="仿宋" panose="02010609060101010101" pitchFamily="49" charset="-122"/>
                <a:ea typeface="仿宋" panose="02010609060101010101" pitchFamily="49" charset="-122"/>
              </a:rPr>
              <a:t>应用场景：</a:t>
            </a:r>
            <a:endParaRPr lang="en-US" altLang="zh-CN" sz="2000" b="1" dirty="0">
              <a:solidFill>
                <a:srgbClr val="FF0000"/>
              </a:solidFill>
              <a:latin typeface="仿宋" panose="02010609060101010101" pitchFamily="49" charset="-122"/>
              <a:ea typeface="仿宋" panose="02010609060101010101" pitchFamily="49" charset="-122"/>
            </a:endParaRPr>
          </a:p>
          <a:p>
            <a:r>
              <a:rPr lang="zh-CN" altLang="en-US" sz="2000" b="1" dirty="0">
                <a:latin typeface="仿宋" panose="02010609060101010101" pitchFamily="49" charset="-122"/>
                <a:ea typeface="仿宋" panose="02010609060101010101" pitchFamily="49" charset="-122"/>
              </a:rPr>
              <a:t>参保单位依据上一年度实际月平均工资，申报本社保年度的缴费工资。例如：单位在</a:t>
            </a:r>
            <a:r>
              <a:rPr lang="en-US" altLang="zh-CN" sz="2000" b="1" dirty="0">
                <a:latin typeface="仿宋" panose="02010609060101010101" pitchFamily="49" charset="-122"/>
                <a:ea typeface="仿宋" panose="02010609060101010101" pitchFamily="49" charset="-122"/>
              </a:rPr>
              <a:t>2022</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12</a:t>
            </a:r>
            <a:r>
              <a:rPr lang="zh-CN" altLang="en-US" sz="2000" b="1" dirty="0">
                <a:latin typeface="仿宋" panose="02010609060101010101" pitchFamily="49" charset="-122"/>
                <a:ea typeface="仿宋" panose="02010609060101010101" pitchFamily="49" charset="-122"/>
              </a:rPr>
              <a:t>月至</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6</a:t>
            </a:r>
            <a:r>
              <a:rPr lang="zh-CN" altLang="en-US" sz="2000" b="1" dirty="0">
                <a:latin typeface="仿宋" panose="02010609060101010101" pitchFamily="49" charset="-122"/>
                <a:ea typeface="仿宋" panose="02010609060101010101" pitchFamily="49" charset="-122"/>
              </a:rPr>
              <a:t>月，可申报</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社保年度（</a:t>
            </a:r>
            <a:r>
              <a:rPr lang="en-US" altLang="zh-CN" sz="2000" b="1" dirty="0">
                <a:latin typeface="仿宋" panose="02010609060101010101" pitchFamily="49" charset="-122"/>
                <a:ea typeface="仿宋" panose="02010609060101010101" pitchFamily="49" charset="-122"/>
              </a:rPr>
              <a:t>2023</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7</a:t>
            </a:r>
            <a:r>
              <a:rPr lang="zh-CN" altLang="en-US" sz="2000" b="1" dirty="0">
                <a:latin typeface="仿宋" panose="02010609060101010101" pitchFamily="49" charset="-122"/>
                <a:ea typeface="仿宋" panose="02010609060101010101" pitchFamily="49" charset="-122"/>
              </a:rPr>
              <a:t>月至</a:t>
            </a:r>
            <a:r>
              <a:rPr lang="en-US" altLang="zh-CN" sz="2000" b="1" dirty="0">
                <a:latin typeface="仿宋" panose="02010609060101010101" pitchFamily="49" charset="-122"/>
                <a:ea typeface="仿宋" panose="02010609060101010101" pitchFamily="49" charset="-122"/>
              </a:rPr>
              <a:t>2024</a:t>
            </a:r>
            <a:r>
              <a:rPr lang="zh-CN" altLang="en-US" sz="2000" b="1" dirty="0">
                <a:latin typeface="仿宋" panose="02010609060101010101" pitchFamily="49" charset="-122"/>
                <a:ea typeface="仿宋" panose="02010609060101010101" pitchFamily="49" charset="-122"/>
              </a:rPr>
              <a:t>年</a:t>
            </a:r>
            <a:r>
              <a:rPr lang="en-US" altLang="zh-CN" sz="2000" b="1" dirty="0">
                <a:latin typeface="仿宋" panose="02010609060101010101" pitchFamily="49" charset="-122"/>
                <a:ea typeface="仿宋" panose="02010609060101010101" pitchFamily="49" charset="-122"/>
              </a:rPr>
              <a:t>6</a:t>
            </a:r>
            <a:r>
              <a:rPr lang="zh-CN" altLang="en-US" sz="2000" b="1" dirty="0">
                <a:latin typeface="仿宋" panose="02010609060101010101" pitchFamily="49" charset="-122"/>
                <a:ea typeface="仿宋" panose="02010609060101010101" pitchFamily="49" charset="-122"/>
              </a:rPr>
              <a:t>月）缴费工资。</a:t>
            </a:r>
          </a:p>
          <a:p>
            <a:r>
              <a:rPr lang="zh-CN" altLang="en-US" sz="2000" b="1" dirty="0">
                <a:solidFill>
                  <a:srgbClr val="FF0000"/>
                </a:solidFill>
                <a:latin typeface="仿宋" panose="02010609060101010101" pitchFamily="49" charset="-122"/>
                <a:ea typeface="仿宋" panose="02010609060101010101" pitchFamily="49" charset="-122"/>
              </a:rPr>
              <a:t>操作步骤</a:t>
            </a:r>
            <a:r>
              <a:rPr lang="en-US" altLang="zh-CN" sz="2000" b="1" dirty="0">
                <a:solidFill>
                  <a:srgbClr val="FF0000"/>
                </a:solidFill>
                <a:latin typeface="仿宋" panose="02010609060101010101" pitchFamily="49" charset="-122"/>
                <a:ea typeface="仿宋" panose="02010609060101010101" pitchFamily="49" charset="-122"/>
              </a:rPr>
              <a:t>:</a:t>
            </a:r>
          </a:p>
          <a:p>
            <a:r>
              <a:rPr lang="zh-CN" altLang="en-US" sz="2000" b="1" dirty="0">
                <a:latin typeface="仿宋" panose="02010609060101010101" pitchFamily="49" charset="-122"/>
                <a:ea typeface="仿宋" panose="02010609060101010101" pitchFamily="49" charset="-122"/>
              </a:rPr>
              <a:t>社会保险缴费申报→社会保险缴费申报与变更→单位职工社会保险缴费工资申报→勾选我已阅读→下一步→单个添加</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批量报盘→选择报盘→上传校验→保存→核对系统自动生成表单和申报承诺书→确认提交</a:t>
            </a:r>
          </a:p>
          <a:p>
            <a:r>
              <a:rPr lang="zh-CN" altLang="en-US" sz="2000" b="1" dirty="0">
                <a:solidFill>
                  <a:srgbClr val="FF0000"/>
                </a:solidFill>
                <a:latin typeface="仿宋" panose="02010609060101010101" pitchFamily="49" charset="-122"/>
                <a:ea typeface="仿宋" panose="02010609060101010101" pitchFamily="49" charset="-122"/>
              </a:rPr>
              <a:t>办理要点</a:t>
            </a:r>
            <a:r>
              <a:rPr lang="en-US" altLang="zh-CN" sz="2000" b="1" dirty="0">
                <a:solidFill>
                  <a:srgbClr val="FF0000"/>
                </a:solidFill>
                <a:latin typeface="仿宋" panose="02010609060101010101" pitchFamily="49" charset="-122"/>
                <a:ea typeface="仿宋" panose="02010609060101010101" pitchFamily="49" charset="-122"/>
              </a:rPr>
              <a:t>:</a:t>
            </a:r>
          </a:p>
          <a:p>
            <a:r>
              <a:rPr lang="en-US" altLang="zh-CN" sz="2000" b="1" dirty="0">
                <a:latin typeface="仿宋" panose="02010609060101010101" pitchFamily="49" charset="-122"/>
                <a:ea typeface="仿宋" panose="02010609060101010101" pitchFamily="49" charset="-122"/>
              </a:rPr>
              <a:t>1.</a:t>
            </a:r>
            <a:r>
              <a:rPr lang="zh-CN" altLang="en-US" sz="2000" b="1" dirty="0">
                <a:latin typeface="仿宋" panose="02010609060101010101" pitchFamily="49" charset="-122"/>
                <a:ea typeface="仿宋" panose="02010609060101010101" pitchFamily="49" charset="-122"/>
              </a:rPr>
              <a:t>此功能“模板下载”支持下载当前单位下所有正常参保人员。</a:t>
            </a:r>
          </a:p>
          <a:p>
            <a:r>
              <a:rPr lang="en-US" altLang="zh-CN" sz="2000" b="1" dirty="0">
                <a:latin typeface="仿宋" panose="02010609060101010101" pitchFamily="49" charset="-122"/>
                <a:ea typeface="仿宋" panose="02010609060101010101" pitchFamily="49" charset="-122"/>
              </a:rPr>
              <a:t>2.</a:t>
            </a:r>
            <a:r>
              <a:rPr lang="zh-CN" altLang="en-US" sz="2000" b="1" dirty="0">
                <a:latin typeface="仿宋" panose="02010609060101010101" pitchFamily="49" charset="-122"/>
                <a:ea typeface="仿宋" panose="02010609060101010101" pitchFamily="49" charset="-122"/>
              </a:rPr>
              <a:t>若单位申报“</a:t>
            </a:r>
            <a:r>
              <a:rPr lang="en-US" altLang="zh-CN" sz="2000" b="1" dirty="0">
                <a:latin typeface="仿宋" panose="02010609060101010101" pitchFamily="49" charset="-122"/>
                <a:ea typeface="仿宋" panose="02010609060101010101" pitchFamily="49" charset="-122"/>
              </a:rPr>
              <a:t>01</a:t>
            </a:r>
            <a:r>
              <a:rPr lang="zh-CN" altLang="en-US" sz="2000" b="1" dirty="0">
                <a:latin typeface="仿宋" panose="02010609060101010101" pitchFamily="49" charset="-122"/>
                <a:ea typeface="仿宋" panose="02010609060101010101" pitchFamily="49" charset="-122"/>
              </a:rPr>
              <a:t>机关</a:t>
            </a:r>
            <a:r>
              <a:rPr lang="en-US" altLang="zh-CN" sz="2000" b="1" dirty="0">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参公”人员工伤缴费工资，必须先办理该人员同期机关事业单位养老保险缴费工资申报。</a:t>
            </a:r>
          </a:p>
          <a:p>
            <a:r>
              <a:rPr lang="en-US" altLang="zh-CN" sz="2000" b="1" dirty="0">
                <a:latin typeface="仿宋" panose="02010609060101010101" pitchFamily="49" charset="-122"/>
                <a:ea typeface="仿宋" panose="02010609060101010101" pitchFamily="49" charset="-122"/>
              </a:rPr>
              <a:t>3.</a:t>
            </a:r>
            <a:r>
              <a:rPr lang="zh-CN" altLang="en-US" sz="2000" b="1" dirty="0">
                <a:latin typeface="仿宋" panose="02010609060101010101" pitchFamily="49" charset="-122"/>
                <a:ea typeface="仿宋" panose="02010609060101010101" pitchFamily="49" charset="-122"/>
              </a:rPr>
              <a:t>职工社会保险缴费工资不能低于机关事业养老保险缴费基数。</a:t>
            </a:r>
          </a:p>
          <a:p>
            <a:r>
              <a:rPr lang="en-US" altLang="zh-CN" sz="2000" b="1" dirty="0">
                <a:latin typeface="仿宋" panose="02010609060101010101" pitchFamily="49" charset="-122"/>
                <a:ea typeface="仿宋" panose="02010609060101010101" pitchFamily="49" charset="-122"/>
              </a:rPr>
              <a:t>4.</a:t>
            </a:r>
            <a:r>
              <a:rPr lang="zh-CN" altLang="en-US" sz="2000" b="1" dirty="0">
                <a:latin typeface="仿宋" panose="02010609060101010101" pitchFamily="49" charset="-122"/>
                <a:ea typeface="仿宋" panose="02010609060101010101" pitchFamily="49" charset="-122"/>
              </a:rPr>
              <a:t>单位多次申报缴费工资的，按最后一次申报的缴费工资为准。</a:t>
            </a:r>
          </a:p>
          <a:p>
            <a:r>
              <a:rPr lang="en-US" altLang="zh-CN" sz="2000" b="1" dirty="0">
                <a:latin typeface="仿宋" panose="02010609060101010101" pitchFamily="49" charset="-122"/>
                <a:ea typeface="仿宋" panose="02010609060101010101" pitchFamily="49" charset="-122"/>
              </a:rPr>
              <a:t>5.</a:t>
            </a:r>
            <a:r>
              <a:rPr lang="zh-CN" altLang="en-US" sz="2000" b="1" dirty="0">
                <a:latin typeface="仿宋" panose="02010609060101010101" pitchFamily="49" charset="-122"/>
                <a:ea typeface="仿宋" panose="02010609060101010101" pitchFamily="49" charset="-122"/>
              </a:rPr>
              <a:t>缴费基数标准公布后，社保经办机构对单位申报的缴费工资进行保底封顶生成缴费基数。</a:t>
            </a:r>
          </a:p>
        </p:txBody>
      </p:sp>
    </p:spTree>
    <p:extLst>
      <p:ext uri="{BB962C8B-B14F-4D97-AF65-F5344CB8AC3E}">
        <p14:creationId xmlns:p14="http://schemas.microsoft.com/office/powerpoint/2010/main" val="2140214438"/>
      </p:ext>
    </p:extLst>
  </p:cSld>
  <p:clrMapOvr>
    <a:masterClrMapping/>
  </p:clrMapOvr>
  <p:transition spd="slow">
    <p:cover dir="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1231618" y="5718412"/>
            <a:ext cx="9969760" cy="830997"/>
          </a:xfrm>
          <a:prstGeom prst="rect">
            <a:avLst/>
          </a:prstGeom>
          <a:noFill/>
        </p:spPr>
        <p:txBody>
          <a:bodyPr wrap="square">
            <a:spAutoFit/>
          </a:bodyPr>
          <a:lstStyle/>
          <a:p>
            <a:pPr indent="406400" algn="just">
              <a:spcAft>
                <a:spcPts val="600"/>
              </a:spcAft>
            </a:pPr>
            <a:r>
              <a:rPr lang="zh-CN" altLang="en-US" sz="2400" b="1" kern="100" dirty="0">
                <a:effectLst/>
                <a:latin typeface="楷体" panose="02010609060101010101" pitchFamily="49" charset="-122"/>
                <a:ea typeface="楷体" panose="02010609060101010101" pitchFamily="49" charset="-122"/>
                <a:cs typeface="仿宋" panose="02010609060101010101" pitchFamily="49" charset="-122"/>
              </a:rPr>
              <a:t>查询单位基本信息、单位参保信息、经办人信息、缴费综合信息、工资申报信息、征集信息、到账信息等。</a:t>
            </a:r>
            <a:endParaRPr lang="zh-CN" altLang="zh-CN" sz="1400" b="1" kern="100" dirty="0">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单位综合信息查询</a:t>
            </a:r>
            <a:endParaRPr lang="zh-CN" altLang="en-US" sz="29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a:extLst>
              <a:ext uri="{FF2B5EF4-FFF2-40B4-BE49-F238E27FC236}">
                <a16:creationId xmlns:a16="http://schemas.microsoft.com/office/drawing/2014/main" id="{F5638D94-8B52-AB61-9AFE-4B8C6A825C7C}"/>
              </a:ext>
            </a:extLst>
          </p:cNvPr>
          <p:cNvPicPr>
            <a:picLocks noChangeAspect="1"/>
          </p:cNvPicPr>
          <p:nvPr>
            <p:custDataLst>
              <p:tags r:id="rId1"/>
            </p:custDataLst>
          </p:nvPr>
        </p:nvPicPr>
        <p:blipFill>
          <a:blip r:embed="rId4"/>
          <a:stretch>
            <a:fillRect/>
          </a:stretch>
        </p:blipFill>
        <p:spPr>
          <a:xfrm>
            <a:off x="1505368" y="1256342"/>
            <a:ext cx="9179664" cy="4363967"/>
          </a:xfrm>
          <a:prstGeom prst="rect">
            <a:avLst/>
          </a:prstGeom>
        </p:spPr>
      </p:pic>
    </p:spTree>
    <p:extLst>
      <p:ext uri="{BB962C8B-B14F-4D97-AF65-F5344CB8AC3E}">
        <p14:creationId xmlns:p14="http://schemas.microsoft.com/office/powerpoint/2010/main" val="2448956960"/>
      </p:ext>
    </p:extLst>
  </p:cSld>
  <p:clrMapOvr>
    <a:masterClrMapping/>
  </p:clrMapOvr>
  <p:transition spd="slow">
    <p:cover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1231618" y="5718412"/>
            <a:ext cx="9969760" cy="461665"/>
          </a:xfrm>
          <a:prstGeom prst="rect">
            <a:avLst/>
          </a:prstGeom>
          <a:noFill/>
        </p:spPr>
        <p:txBody>
          <a:bodyPr wrap="square">
            <a:spAutoFit/>
          </a:bodyPr>
          <a:lstStyle/>
          <a:p>
            <a:pPr indent="406400" algn="just">
              <a:spcAft>
                <a:spcPts val="600"/>
              </a:spcAft>
            </a:pPr>
            <a:r>
              <a:rPr lang="zh-CN" altLang="en-US" sz="2400" b="1" kern="100" dirty="0">
                <a:effectLst/>
                <a:latin typeface="楷体" panose="02010609060101010101" pitchFamily="49" charset="-122"/>
                <a:ea typeface="楷体" panose="02010609060101010101" pitchFamily="49" charset="-122"/>
                <a:cs typeface="仿宋" panose="02010609060101010101" pitchFamily="49" charset="-122"/>
              </a:rPr>
              <a:t>查询人员基本信息、人员参保信息、人员缴费信息、工伤缴费信息等。</a:t>
            </a:r>
            <a:endParaRPr lang="zh-CN" altLang="zh-CN" sz="1400" b="1" kern="100" dirty="0">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单位参保人员查询</a:t>
            </a:r>
          </a:p>
        </p:txBody>
      </p:sp>
      <p:pic>
        <p:nvPicPr>
          <p:cNvPr id="3" name="图片 2">
            <a:extLst>
              <a:ext uri="{FF2B5EF4-FFF2-40B4-BE49-F238E27FC236}">
                <a16:creationId xmlns:a16="http://schemas.microsoft.com/office/drawing/2014/main" id="{AE0B660D-33B5-0799-6313-AC70E2BDB699}"/>
              </a:ext>
            </a:extLst>
          </p:cNvPr>
          <p:cNvPicPr>
            <a:picLocks noChangeAspect="1"/>
          </p:cNvPicPr>
          <p:nvPr>
            <p:custDataLst>
              <p:tags r:id="rId1"/>
            </p:custDataLst>
          </p:nvPr>
        </p:nvPicPr>
        <p:blipFill>
          <a:blip r:embed="rId4"/>
          <a:stretch>
            <a:fillRect/>
          </a:stretch>
        </p:blipFill>
        <p:spPr>
          <a:xfrm>
            <a:off x="1771880" y="1227409"/>
            <a:ext cx="8646639" cy="4181543"/>
          </a:xfrm>
          <a:prstGeom prst="rect">
            <a:avLst/>
          </a:prstGeom>
        </p:spPr>
      </p:pic>
    </p:spTree>
    <p:extLst>
      <p:ext uri="{BB962C8B-B14F-4D97-AF65-F5344CB8AC3E}">
        <p14:creationId xmlns:p14="http://schemas.microsoft.com/office/powerpoint/2010/main" val="636101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1231618" y="5718412"/>
            <a:ext cx="9969760" cy="461665"/>
          </a:xfrm>
          <a:prstGeom prst="rect">
            <a:avLst/>
          </a:prstGeom>
          <a:noFill/>
        </p:spPr>
        <p:txBody>
          <a:bodyPr wrap="square">
            <a:spAutoFit/>
          </a:bodyPr>
          <a:lstStyle/>
          <a:p>
            <a:pPr indent="406400" algn="just">
              <a:spcAft>
                <a:spcPts val="600"/>
              </a:spcAft>
            </a:pPr>
            <a:r>
              <a:rPr lang="zh-CN" altLang="en-US" sz="2400" b="1" kern="100" dirty="0">
                <a:effectLst/>
                <a:latin typeface="楷体" panose="02010609060101010101" pitchFamily="49" charset="-122"/>
                <a:ea typeface="楷体" panose="02010609060101010101" pitchFamily="49" charset="-122"/>
                <a:cs typeface="仿宋" panose="02010609060101010101" pitchFamily="49" charset="-122"/>
              </a:rPr>
              <a:t>查询已经开具的认定单信息。</a:t>
            </a: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业务单据查询</a:t>
            </a:r>
          </a:p>
        </p:txBody>
      </p:sp>
      <p:pic>
        <p:nvPicPr>
          <p:cNvPr id="2" name="图片 1">
            <a:extLst>
              <a:ext uri="{FF2B5EF4-FFF2-40B4-BE49-F238E27FC236}">
                <a16:creationId xmlns:a16="http://schemas.microsoft.com/office/drawing/2014/main" id="{5810ECD1-20E7-9D42-A19C-1C09255B4515}"/>
              </a:ext>
            </a:extLst>
          </p:cNvPr>
          <p:cNvPicPr>
            <a:picLocks noChangeAspect="1"/>
          </p:cNvPicPr>
          <p:nvPr>
            <p:custDataLst>
              <p:tags r:id="rId1"/>
            </p:custDataLst>
          </p:nvPr>
        </p:nvPicPr>
        <p:blipFill>
          <a:blip r:embed="rId4"/>
          <a:stretch>
            <a:fillRect/>
          </a:stretch>
        </p:blipFill>
        <p:spPr>
          <a:xfrm>
            <a:off x="1231618" y="1238326"/>
            <a:ext cx="9362103" cy="4382935"/>
          </a:xfrm>
          <a:prstGeom prst="rect">
            <a:avLst/>
          </a:prstGeom>
        </p:spPr>
      </p:pic>
    </p:spTree>
    <p:extLst>
      <p:ext uri="{BB962C8B-B14F-4D97-AF65-F5344CB8AC3E}">
        <p14:creationId xmlns:p14="http://schemas.microsoft.com/office/powerpoint/2010/main" val="1624892578"/>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
            <a:extLst>
              <a:ext uri="{FF2B5EF4-FFF2-40B4-BE49-F238E27FC236}">
                <a16:creationId xmlns:a16="http://schemas.microsoft.com/office/drawing/2014/main" id="{74C98966-A5BE-5346-C8A6-B982F61F889C}"/>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省企保系统网厅操作</a:t>
            </a:r>
            <a:r>
              <a:rPr lang="zh-CN" altLang="en-US" sz="2900" dirty="0">
                <a:solidFill>
                  <a:srgbClr val="FF0000"/>
                </a:solidFill>
                <a:latin typeface="Arial" panose="020B0604020202020204" pitchFamily="34" charset="0"/>
                <a:ea typeface="微软雅黑" panose="020B0503020204020204" pitchFamily="34" charset="-122"/>
                <a:sym typeface="Arial" panose="020B0604020202020204" pitchFamily="34" charset="0"/>
              </a:rPr>
              <a:t>“码上知”</a:t>
            </a:r>
          </a:p>
        </p:txBody>
      </p:sp>
      <p:pic>
        <p:nvPicPr>
          <p:cNvPr id="3" name="图片 2">
            <a:extLst>
              <a:ext uri="{FF2B5EF4-FFF2-40B4-BE49-F238E27FC236}">
                <a16:creationId xmlns:a16="http://schemas.microsoft.com/office/drawing/2014/main" id="{300FF405-BA4A-F11B-30A1-B1A87B1841D4}"/>
              </a:ext>
            </a:extLst>
          </p:cNvPr>
          <p:cNvPicPr>
            <a:picLocks noChangeAspect="1"/>
          </p:cNvPicPr>
          <p:nvPr/>
        </p:nvPicPr>
        <p:blipFill>
          <a:blip r:embed="rId3">
            <a:clrChange>
              <a:clrFrom>
                <a:srgbClr val="DCF2FC">
                  <a:alpha val="100000"/>
                </a:srgbClr>
              </a:clrFrom>
              <a:clrTo>
                <a:srgbClr val="DCF2FC">
                  <a:alpha val="100000"/>
                  <a:alpha val="0"/>
                </a:srgbClr>
              </a:clrTo>
            </a:clrChange>
          </a:blip>
          <a:stretch>
            <a:fillRect/>
          </a:stretch>
        </p:blipFill>
        <p:spPr>
          <a:xfrm>
            <a:off x="4217580" y="1201540"/>
            <a:ext cx="7371040" cy="5531681"/>
          </a:xfrm>
          <a:prstGeom prst="rect">
            <a:avLst/>
          </a:prstGeom>
        </p:spPr>
      </p:pic>
      <p:sp>
        <p:nvSpPr>
          <p:cNvPr id="6" name="文本框 5">
            <a:extLst>
              <a:ext uri="{FF2B5EF4-FFF2-40B4-BE49-F238E27FC236}">
                <a16:creationId xmlns:a16="http://schemas.microsoft.com/office/drawing/2014/main" id="{FB01A191-03DD-CA18-3C7E-DB58DADF511E}"/>
              </a:ext>
            </a:extLst>
          </p:cNvPr>
          <p:cNvSpPr txBox="1"/>
          <p:nvPr/>
        </p:nvSpPr>
        <p:spPr>
          <a:xfrm>
            <a:off x="711265" y="1939977"/>
            <a:ext cx="3438525" cy="4115590"/>
          </a:xfrm>
          <a:prstGeom prst="rect">
            <a:avLst/>
          </a:prstGeom>
          <a:noFill/>
        </p:spPr>
        <p:txBody>
          <a:bodyPr wrap="square" rtlCol="0" anchor="t">
            <a:noAutofit/>
          </a:bodyPr>
          <a:lstStyle/>
          <a:p>
            <a:r>
              <a:rPr lang="zh-CN" altLang="en-US" sz="2400" dirty="0">
                <a:latin typeface="方正仿宋_GBK" panose="03000509000000000000" pitchFamily="65" charset="-122"/>
                <a:ea typeface="方正仿宋_GBK" panose="03000509000000000000" pitchFamily="65" charset="-122"/>
                <a:cs typeface="Times New Roman" panose="02020603050405020304" pitchFamily="18" charset="0"/>
              </a:rPr>
              <a:t>省集中系统上线以来，针对参保单位反映的网厅业务操作热门问题，将社保网厅高频事项中的增减员、缴费申报、认定单开具、退费补保等业务的操作图示，以二维码形式展出，单位扫码即可获取对应业务办理的详细操作步骤。</a:t>
            </a:r>
          </a:p>
        </p:txBody>
      </p:sp>
    </p:spTree>
    <p:extLst>
      <p:ext uri="{BB962C8B-B14F-4D97-AF65-F5344CB8AC3E}">
        <p14:creationId xmlns:p14="http://schemas.microsoft.com/office/powerpoint/2010/main" val="2907835215"/>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1231618" y="5718412"/>
            <a:ext cx="9969760" cy="830997"/>
          </a:xfrm>
          <a:prstGeom prst="rect">
            <a:avLst/>
          </a:prstGeom>
          <a:noFill/>
        </p:spPr>
        <p:txBody>
          <a:bodyPr wrap="square">
            <a:spAutoFit/>
          </a:bodyPr>
          <a:lstStyle/>
          <a:p>
            <a:pPr indent="406400" algn="just">
              <a:spcAft>
                <a:spcPts val="600"/>
              </a:spcAft>
            </a:pPr>
            <a:r>
              <a:rPr lang="zh-CN" altLang="en-US" sz="2400" b="1" kern="100" dirty="0">
                <a:effectLst/>
                <a:latin typeface="楷体" panose="02010609060101010101" pitchFamily="49" charset="-122"/>
                <a:ea typeface="楷体" panose="02010609060101010101" pitchFamily="49" charset="-122"/>
                <a:cs typeface="仿宋" panose="02010609060101010101" pitchFamily="49" charset="-122"/>
              </a:rPr>
              <a:t>查询申报记录、办件进度、审核状态、撤销已办业务，重复打印认定单等。</a:t>
            </a: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单位办件记录查询</a:t>
            </a:r>
          </a:p>
        </p:txBody>
      </p:sp>
      <p:pic>
        <p:nvPicPr>
          <p:cNvPr id="3" name="图片 2">
            <a:extLst>
              <a:ext uri="{FF2B5EF4-FFF2-40B4-BE49-F238E27FC236}">
                <a16:creationId xmlns:a16="http://schemas.microsoft.com/office/drawing/2014/main" id="{A66800D0-C0E5-0A33-B488-5CFAF17E28B1}"/>
              </a:ext>
            </a:extLst>
          </p:cNvPr>
          <p:cNvPicPr>
            <a:picLocks noChangeAspect="1"/>
          </p:cNvPicPr>
          <p:nvPr>
            <p:custDataLst>
              <p:tags r:id="rId1"/>
            </p:custDataLst>
          </p:nvPr>
        </p:nvPicPr>
        <p:blipFill>
          <a:blip r:embed="rId4"/>
          <a:stretch>
            <a:fillRect/>
          </a:stretch>
        </p:blipFill>
        <p:spPr>
          <a:xfrm>
            <a:off x="1530032" y="1223594"/>
            <a:ext cx="9130348" cy="4267522"/>
          </a:xfrm>
          <a:prstGeom prst="rect">
            <a:avLst/>
          </a:prstGeom>
        </p:spPr>
      </p:pic>
    </p:spTree>
    <p:extLst>
      <p:ext uri="{BB962C8B-B14F-4D97-AF65-F5344CB8AC3E}">
        <p14:creationId xmlns:p14="http://schemas.microsoft.com/office/powerpoint/2010/main" val="2997516113"/>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1231618" y="5718412"/>
            <a:ext cx="9969760" cy="461665"/>
          </a:xfrm>
          <a:prstGeom prst="rect">
            <a:avLst/>
          </a:prstGeom>
          <a:noFill/>
        </p:spPr>
        <p:txBody>
          <a:bodyPr wrap="square">
            <a:spAutoFit/>
          </a:bodyPr>
          <a:lstStyle/>
          <a:p>
            <a:pPr indent="406400" algn="just">
              <a:spcAft>
                <a:spcPts val="600"/>
              </a:spcAft>
            </a:pPr>
            <a:r>
              <a:rPr lang="zh-CN" altLang="en-US" sz="2400" b="1" kern="100" dirty="0">
                <a:effectLst/>
                <a:latin typeface="楷体" panose="02010609060101010101" pitchFamily="49" charset="-122"/>
                <a:ea typeface="楷体" panose="02010609060101010101" pitchFamily="49" charset="-122"/>
                <a:cs typeface="仿宋" panose="02010609060101010101" pitchFamily="49" charset="-122"/>
              </a:rPr>
              <a:t>查询本单位工伤保险新增人员备案信息。</a:t>
            </a: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查询本单位工伤保险新增人员备案信息</a:t>
            </a:r>
          </a:p>
        </p:txBody>
      </p:sp>
      <p:pic>
        <p:nvPicPr>
          <p:cNvPr id="2" name="图片 1">
            <a:extLst>
              <a:ext uri="{FF2B5EF4-FFF2-40B4-BE49-F238E27FC236}">
                <a16:creationId xmlns:a16="http://schemas.microsoft.com/office/drawing/2014/main" id="{391EB3B3-727D-B4D6-3227-6CE9A1356011}"/>
              </a:ext>
            </a:extLst>
          </p:cNvPr>
          <p:cNvPicPr>
            <a:picLocks noChangeAspect="1"/>
          </p:cNvPicPr>
          <p:nvPr>
            <p:custDataLst>
              <p:tags r:id="rId1"/>
            </p:custDataLst>
          </p:nvPr>
        </p:nvPicPr>
        <p:blipFill>
          <a:blip r:embed="rId4"/>
          <a:stretch>
            <a:fillRect/>
          </a:stretch>
        </p:blipFill>
        <p:spPr>
          <a:xfrm>
            <a:off x="1422789" y="1288868"/>
            <a:ext cx="9211763" cy="4120084"/>
          </a:xfrm>
          <a:prstGeom prst="rect">
            <a:avLst/>
          </a:prstGeom>
        </p:spPr>
      </p:pic>
    </p:spTree>
    <p:extLst>
      <p:ext uri="{BB962C8B-B14F-4D97-AF65-F5344CB8AC3E}">
        <p14:creationId xmlns:p14="http://schemas.microsoft.com/office/powerpoint/2010/main" val="587134628"/>
      </p:ext>
    </p:extLst>
  </p:cSld>
  <p:clrMapOvr>
    <a:masterClrMapping/>
  </p:clrMapOvr>
  <p:transition spd="slow">
    <p:push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5568950" y="1158239"/>
            <a:ext cx="6316848" cy="1646605"/>
          </a:xfrm>
          <a:prstGeom prst="rect">
            <a:avLst/>
          </a:prstGeom>
          <a:noFill/>
        </p:spPr>
        <p:txBody>
          <a:bodyPr wrap="square">
            <a:spAutoFit/>
          </a:bodyPr>
          <a:lstStyle/>
          <a:p>
            <a:pPr indent="406400" algn="just">
              <a:spcAft>
                <a:spcPts val="600"/>
              </a:spcAft>
            </a:pPr>
            <a:r>
              <a:rPr lang="zh-CN" altLang="en-US"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操作步骤</a:t>
            </a:r>
            <a:r>
              <a:rPr lang="en-US" altLang="zh-CN"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a:t>
            </a:r>
          </a:p>
          <a:p>
            <a:pPr indent="406400" algn="just">
              <a:spcAft>
                <a:spcPts val="600"/>
              </a:spcAft>
            </a:pPr>
            <a:r>
              <a:rPr lang="zh-CN" altLang="en-US" sz="2400" kern="100" dirty="0">
                <a:effectLst/>
                <a:latin typeface="楷体" panose="02010609060101010101" pitchFamily="49" charset="-122"/>
                <a:ea typeface="楷体" panose="02010609060101010101" pitchFamily="49" charset="-122"/>
                <a:cs typeface="仿宋" panose="02010609060101010101" pitchFamily="49" charset="-122"/>
              </a:rPr>
              <a:t>社会保险参保缴费记录查询→单位参保证明查询打印→单位参保证明→选择险种和时间→查询→勾选所需人员→预览→打印。</a:t>
            </a: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工伤保险单位参保证明打印</a:t>
            </a:r>
          </a:p>
        </p:txBody>
      </p:sp>
      <p:pic>
        <p:nvPicPr>
          <p:cNvPr id="5" name="图片 4">
            <a:extLst>
              <a:ext uri="{FF2B5EF4-FFF2-40B4-BE49-F238E27FC236}">
                <a16:creationId xmlns:a16="http://schemas.microsoft.com/office/drawing/2014/main" id="{CC3F8B7E-342A-A04F-0AB6-991008FED1F3}"/>
              </a:ext>
            </a:extLst>
          </p:cNvPr>
          <p:cNvPicPr>
            <a:picLocks noChangeAspect="1"/>
          </p:cNvPicPr>
          <p:nvPr>
            <p:custDataLst>
              <p:tags r:id="rId1"/>
            </p:custDataLst>
          </p:nvPr>
        </p:nvPicPr>
        <p:blipFill>
          <a:blip r:embed="rId6"/>
          <a:stretch>
            <a:fillRect/>
          </a:stretch>
        </p:blipFill>
        <p:spPr>
          <a:xfrm>
            <a:off x="353060" y="3785235"/>
            <a:ext cx="5215890" cy="2513965"/>
          </a:xfrm>
          <a:prstGeom prst="rect">
            <a:avLst/>
          </a:prstGeom>
        </p:spPr>
      </p:pic>
      <p:pic>
        <p:nvPicPr>
          <p:cNvPr id="7" name="图片 6">
            <a:extLst>
              <a:ext uri="{FF2B5EF4-FFF2-40B4-BE49-F238E27FC236}">
                <a16:creationId xmlns:a16="http://schemas.microsoft.com/office/drawing/2014/main" id="{10BF9B07-C4C2-5FD1-BC8C-3D01924AAF7B}"/>
              </a:ext>
            </a:extLst>
          </p:cNvPr>
          <p:cNvPicPr>
            <a:picLocks noChangeAspect="1"/>
          </p:cNvPicPr>
          <p:nvPr>
            <p:custDataLst>
              <p:tags r:id="rId2"/>
            </p:custDataLst>
          </p:nvPr>
        </p:nvPicPr>
        <p:blipFill>
          <a:blip r:embed="rId7"/>
          <a:stretch>
            <a:fillRect/>
          </a:stretch>
        </p:blipFill>
        <p:spPr>
          <a:xfrm>
            <a:off x="485775" y="1277620"/>
            <a:ext cx="4726940" cy="2384425"/>
          </a:xfrm>
          <a:prstGeom prst="rect">
            <a:avLst/>
          </a:prstGeom>
        </p:spPr>
      </p:pic>
      <p:pic>
        <p:nvPicPr>
          <p:cNvPr id="8" name="图片 7">
            <a:extLst>
              <a:ext uri="{FF2B5EF4-FFF2-40B4-BE49-F238E27FC236}">
                <a16:creationId xmlns:a16="http://schemas.microsoft.com/office/drawing/2014/main" id="{EF10C776-F6A2-B0B8-6EB8-0DA6062C0FDF}"/>
              </a:ext>
            </a:extLst>
          </p:cNvPr>
          <p:cNvPicPr>
            <a:picLocks noChangeAspect="1"/>
          </p:cNvPicPr>
          <p:nvPr>
            <p:custDataLst>
              <p:tags r:id="rId3"/>
            </p:custDataLst>
          </p:nvPr>
        </p:nvPicPr>
        <p:blipFill>
          <a:blip r:embed="rId8"/>
          <a:stretch>
            <a:fillRect/>
          </a:stretch>
        </p:blipFill>
        <p:spPr>
          <a:xfrm>
            <a:off x="6449282" y="2804844"/>
            <a:ext cx="4726940" cy="3869652"/>
          </a:xfrm>
          <a:prstGeom prst="rect">
            <a:avLst/>
          </a:prstGeom>
        </p:spPr>
      </p:pic>
    </p:spTree>
    <p:extLst>
      <p:ext uri="{BB962C8B-B14F-4D97-AF65-F5344CB8AC3E}">
        <p14:creationId xmlns:p14="http://schemas.microsoft.com/office/powerpoint/2010/main" val="3062100952"/>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0D3B893-E13B-20CA-6735-39779617FCDB}"/>
              </a:ext>
            </a:extLst>
          </p:cNvPr>
          <p:cNvSpPr txBox="1"/>
          <p:nvPr/>
        </p:nvSpPr>
        <p:spPr>
          <a:xfrm>
            <a:off x="5503635" y="1980628"/>
            <a:ext cx="6316848" cy="3277820"/>
          </a:xfrm>
          <a:prstGeom prst="rect">
            <a:avLst/>
          </a:prstGeom>
          <a:noFill/>
        </p:spPr>
        <p:txBody>
          <a:bodyPr wrap="square">
            <a:spAutoFit/>
          </a:bodyPr>
          <a:lstStyle/>
          <a:p>
            <a:pPr indent="406400" algn="just">
              <a:spcAft>
                <a:spcPts val="600"/>
              </a:spcAft>
            </a:pPr>
            <a:r>
              <a:rPr lang="en-US" altLang="zh-CN"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1.</a:t>
            </a:r>
            <a:r>
              <a:rPr lang="zh-CN" altLang="en-US"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窗口办理模块：</a:t>
            </a:r>
            <a:endParaRPr lang="en-US" altLang="zh-CN"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endParaRPr>
          </a:p>
          <a:p>
            <a:pPr indent="406400" algn="just">
              <a:spcAft>
                <a:spcPts val="600"/>
              </a:spcAft>
            </a:pPr>
            <a:r>
              <a:rPr lang="en-US" altLang="zh-CN" sz="2400" kern="100" dirty="0">
                <a:effectLst/>
                <a:latin typeface="楷体" panose="02010609060101010101" pitchFamily="49" charset="-122"/>
                <a:ea typeface="楷体" panose="02010609060101010101" pitchFamily="49" charset="-122"/>
                <a:cs typeface="仿宋" panose="02010609060101010101" pitchFamily="49" charset="-122"/>
              </a:rPr>
              <a:t>〔</a:t>
            </a:r>
            <a:r>
              <a:rPr lang="zh-CN" altLang="en-US" sz="2400" kern="100" dirty="0">
                <a:effectLst/>
                <a:latin typeface="楷体" panose="02010609060101010101" pitchFamily="49" charset="-122"/>
                <a:ea typeface="楷体" panose="02010609060101010101" pitchFamily="49" charset="-122"/>
                <a:cs typeface="仿宋" panose="02010609060101010101" pitchFamily="49" charset="-122"/>
              </a:rPr>
              <a:t>湖北省社会保险参保证明（个人专用）</a:t>
            </a:r>
            <a:r>
              <a:rPr lang="en-US" altLang="zh-CN" sz="2400" kern="100" dirty="0">
                <a:effectLst/>
                <a:latin typeface="楷体" panose="02010609060101010101" pitchFamily="49" charset="-122"/>
                <a:ea typeface="楷体" panose="02010609060101010101" pitchFamily="49" charset="-122"/>
                <a:cs typeface="仿宋" panose="02010609060101010101" pitchFamily="49" charset="-122"/>
              </a:rPr>
              <a:t>〕</a:t>
            </a:r>
          </a:p>
          <a:p>
            <a:pPr indent="406400" algn="just">
              <a:spcAft>
                <a:spcPts val="600"/>
              </a:spcAft>
            </a:pPr>
            <a:r>
              <a:rPr lang="en-US" altLang="zh-CN"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2.</a:t>
            </a:r>
            <a:r>
              <a:rPr lang="zh-CN" altLang="en-US" sz="2400" kern="100" dirty="0">
                <a:solidFill>
                  <a:srgbClr val="FF0000"/>
                </a:solidFill>
                <a:effectLst/>
                <a:latin typeface="楷体" panose="02010609060101010101" pitchFamily="49" charset="-122"/>
                <a:ea typeface="楷体" panose="02010609060101010101" pitchFamily="49" charset="-122"/>
                <a:cs typeface="仿宋" panose="02010609060101010101" pitchFamily="49" charset="-122"/>
              </a:rPr>
              <a:t>操作步骤：</a:t>
            </a:r>
          </a:p>
          <a:p>
            <a:pPr indent="406400" algn="just">
              <a:spcAft>
                <a:spcPts val="600"/>
              </a:spcAft>
            </a:pPr>
            <a:r>
              <a:rPr lang="zh-CN" altLang="en-US" sz="2400" kern="100" dirty="0">
                <a:effectLst/>
                <a:latin typeface="楷体" panose="02010609060101010101" pitchFamily="49" charset="-122"/>
                <a:ea typeface="楷体" panose="02010609060101010101" pitchFamily="49" charset="-122"/>
                <a:cs typeface="仿宋" panose="02010609060101010101" pitchFamily="49" charset="-122"/>
              </a:rPr>
              <a:t>湖北省政务服务网首页（本人注册）→个人登录→特色服务→湖北省企业职工养老保险系信息系统→社保电子证明→湖北省社会保险参保证明（个人专用）→选择证明类型、险种、参保缴费地→查询→打印。</a:t>
            </a:r>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工伤保险个人参保证明打印</a:t>
            </a:r>
          </a:p>
        </p:txBody>
      </p:sp>
      <p:pic>
        <p:nvPicPr>
          <p:cNvPr id="3" name="图片 2">
            <a:extLst>
              <a:ext uri="{FF2B5EF4-FFF2-40B4-BE49-F238E27FC236}">
                <a16:creationId xmlns:a16="http://schemas.microsoft.com/office/drawing/2014/main" id="{82A87DFE-0F40-63F4-9914-FC7908E74AB1}"/>
              </a:ext>
            </a:extLst>
          </p:cNvPr>
          <p:cNvPicPr>
            <a:picLocks noChangeAspect="1"/>
          </p:cNvPicPr>
          <p:nvPr>
            <p:custDataLst>
              <p:tags r:id="rId1"/>
            </p:custDataLst>
          </p:nvPr>
        </p:nvPicPr>
        <p:blipFill>
          <a:blip r:embed="rId5"/>
          <a:stretch>
            <a:fillRect/>
          </a:stretch>
        </p:blipFill>
        <p:spPr>
          <a:xfrm>
            <a:off x="493019" y="1158239"/>
            <a:ext cx="5215890" cy="1990592"/>
          </a:xfrm>
          <a:prstGeom prst="rect">
            <a:avLst/>
          </a:prstGeom>
        </p:spPr>
      </p:pic>
      <p:pic>
        <p:nvPicPr>
          <p:cNvPr id="9" name="图片 8">
            <a:extLst>
              <a:ext uri="{FF2B5EF4-FFF2-40B4-BE49-F238E27FC236}">
                <a16:creationId xmlns:a16="http://schemas.microsoft.com/office/drawing/2014/main" id="{F3CE5431-9E8A-E409-6876-35740576D014}"/>
              </a:ext>
            </a:extLst>
          </p:cNvPr>
          <p:cNvPicPr>
            <a:picLocks noChangeAspect="1"/>
          </p:cNvPicPr>
          <p:nvPr>
            <p:custDataLst>
              <p:tags r:id="rId2"/>
            </p:custDataLst>
          </p:nvPr>
        </p:nvPicPr>
        <p:blipFill>
          <a:blip r:embed="rId6"/>
          <a:stretch>
            <a:fillRect/>
          </a:stretch>
        </p:blipFill>
        <p:spPr>
          <a:xfrm>
            <a:off x="849899" y="2933317"/>
            <a:ext cx="4296857" cy="3476133"/>
          </a:xfrm>
          <a:prstGeom prst="rect">
            <a:avLst/>
          </a:prstGeom>
        </p:spPr>
      </p:pic>
    </p:spTree>
    <p:extLst>
      <p:ext uri="{BB962C8B-B14F-4D97-AF65-F5344CB8AC3E}">
        <p14:creationId xmlns:p14="http://schemas.microsoft.com/office/powerpoint/2010/main" val="1339400663"/>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公务员参加工伤保险相关资料下载（采集表、承诺书、预约计划表）</a:t>
            </a:r>
          </a:p>
        </p:txBody>
      </p:sp>
      <p:sp>
        <p:nvSpPr>
          <p:cNvPr id="7" name="Rectangle 5">
            <a:extLst>
              <a:ext uri="{FF2B5EF4-FFF2-40B4-BE49-F238E27FC236}">
                <a16:creationId xmlns:a16="http://schemas.microsoft.com/office/drawing/2014/main" id="{447BD73E-73D0-BC1B-9FE9-828EB7425BE7}"/>
              </a:ext>
            </a:extLst>
          </p:cNvPr>
          <p:cNvSpPr>
            <a:spLocks noChangeArrowheads="1"/>
          </p:cNvSpPr>
          <p:nvPr/>
        </p:nvSpPr>
        <p:spPr bwMode="auto">
          <a:xfrm>
            <a:off x="357608" y="1431620"/>
            <a:ext cx="360790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06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06400" algn="ctr" defTabSz="914400" rtl="0" eaLnBrk="0" fontAlgn="base" latinLnBrk="0" hangingPunct="0">
              <a:lnSpc>
                <a:spcPct val="100000"/>
              </a:lnSpc>
              <a:spcBef>
                <a:spcPct val="0"/>
              </a:spcBef>
              <a:spcAft>
                <a:spcPct val="0"/>
              </a:spcAft>
              <a:buClrTx/>
              <a:buSzTx/>
              <a:buFontTx/>
              <a:buNone/>
              <a:tabLst/>
            </a:pPr>
            <a:r>
              <a:rPr kumimoji="0" lang="zh-CN" altLang="zh-CN" sz="2600" b="0" i="0" u="none" strike="noStrike" cap="none" normalizeH="0" baseline="0" dirty="0">
                <a:ln>
                  <a:noFill/>
                </a:ln>
                <a:solidFill>
                  <a:srgbClr val="000000"/>
                </a:solidFill>
                <a:effectLst/>
                <a:latin typeface="方正姚体" panose="02010601030101010101" pitchFamily="2" charset="-122"/>
                <a:ea typeface="方正姚体" panose="02010601030101010101" pitchFamily="2" charset="-122"/>
                <a:cs typeface="Calibri" panose="020F0502020204030204" pitchFamily="34" charset="0"/>
              </a:rPr>
              <a:t>机关（参公）单位社会保险信息采集表</a:t>
            </a:r>
            <a:endParaRPr kumimoji="0" lang="zh-CN" altLang="zh-CN" sz="2600" b="0" i="0" u="none" strike="noStrike" cap="none" normalizeH="0" baseline="0" dirty="0">
              <a:ln>
                <a:noFill/>
              </a:ln>
              <a:solidFill>
                <a:schemeClr val="tx1"/>
              </a:solidFill>
              <a:effectLst/>
              <a:latin typeface="方正姚体" panose="02010601030101010101" pitchFamily="2" charset="-122"/>
              <a:ea typeface="方正姚体" panose="02010601030101010101" pitchFamily="2" charset="-122"/>
            </a:endParaRPr>
          </a:p>
          <a:p>
            <a:pPr marL="0" marR="0" lvl="0" indent="40640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pic>
        <p:nvPicPr>
          <p:cNvPr id="2052" name="图片 36" descr="机关（参公）单位社会保险信息采集表">
            <a:extLst>
              <a:ext uri="{FF2B5EF4-FFF2-40B4-BE49-F238E27FC236}">
                <a16:creationId xmlns:a16="http://schemas.microsoft.com/office/drawing/2014/main" id="{62257C8D-2A51-F041-AF1A-7EB90A7DF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822" y="2772618"/>
            <a:ext cx="2024774" cy="20247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9AD2EB69-86C2-F093-CD72-88585FE289B8}"/>
              </a:ext>
            </a:extLst>
          </p:cNvPr>
          <p:cNvSpPr>
            <a:spLocks noChangeArrowheads="1"/>
          </p:cNvSpPr>
          <p:nvPr/>
        </p:nvSpPr>
        <p:spPr bwMode="auto">
          <a:xfrm>
            <a:off x="0" y="2258008"/>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文本框 11">
            <a:extLst>
              <a:ext uri="{FF2B5EF4-FFF2-40B4-BE49-F238E27FC236}">
                <a16:creationId xmlns:a16="http://schemas.microsoft.com/office/drawing/2014/main" id="{A40C9B1F-372A-1336-7586-56379C2E0AF9}"/>
              </a:ext>
            </a:extLst>
          </p:cNvPr>
          <p:cNvSpPr txBox="1"/>
          <p:nvPr/>
        </p:nvSpPr>
        <p:spPr>
          <a:xfrm>
            <a:off x="4411063" y="1467699"/>
            <a:ext cx="3512975" cy="836126"/>
          </a:xfrm>
          <a:prstGeom prst="rect">
            <a:avLst/>
          </a:prstGeom>
          <a:noFill/>
        </p:spPr>
        <p:txBody>
          <a:bodyPr wrap="square">
            <a:spAutoFit/>
          </a:bodyPr>
          <a:lstStyle/>
          <a:p>
            <a:pPr algn="ctr">
              <a:lnSpc>
                <a:spcPts val="2895"/>
              </a:lnSpc>
            </a:pPr>
            <a:r>
              <a:rPr lang="zh-CN" altLang="zh-CN" sz="2600" kern="0" dirty="0">
                <a:solidFill>
                  <a:srgbClr val="000000"/>
                </a:solidFill>
                <a:effectLst/>
                <a:latin typeface="方正姚体" panose="02010601030101010101" pitchFamily="2" charset="-122"/>
                <a:ea typeface="方正姚体" panose="02010601030101010101" pitchFamily="2" charset="-122"/>
                <a:cs typeface="Times New Roman" panose="02020603050405020304" pitchFamily="18" charset="0"/>
              </a:rPr>
              <a:t>机关事业单位工伤保险补缴业务承诺书</a:t>
            </a:r>
            <a:endParaRPr lang="zh-CN" altLang="zh-CN" sz="2600" kern="100" dirty="0">
              <a:effectLst/>
              <a:latin typeface="方正姚体" panose="02010601030101010101" pitchFamily="2" charset="-122"/>
              <a:ea typeface="方正姚体" panose="02010601030101010101" pitchFamily="2" charset="-122"/>
              <a:cs typeface="Times New Roman" panose="02020603050405020304" pitchFamily="18" charset="0"/>
            </a:endParaRPr>
          </a:p>
        </p:txBody>
      </p:sp>
      <p:pic>
        <p:nvPicPr>
          <p:cNvPr id="2055" name="图片 35" descr="机关事业单位工伤保险补缴业务承诺书">
            <a:extLst>
              <a:ext uri="{FF2B5EF4-FFF2-40B4-BE49-F238E27FC236}">
                <a16:creationId xmlns:a16="http://schemas.microsoft.com/office/drawing/2014/main" id="{FF449748-F115-D692-CD2C-E859F961D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813" y="2772618"/>
            <a:ext cx="2024774" cy="202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AD6FB1C4-1A60-FAE4-1CA2-739C95647BBC}"/>
              </a:ext>
            </a:extLst>
          </p:cNvPr>
          <p:cNvSpPr txBox="1"/>
          <p:nvPr/>
        </p:nvSpPr>
        <p:spPr>
          <a:xfrm>
            <a:off x="8532845" y="1431620"/>
            <a:ext cx="3048761" cy="1292662"/>
          </a:xfrm>
          <a:prstGeom prst="rect">
            <a:avLst/>
          </a:prstGeom>
          <a:noFill/>
        </p:spPr>
        <p:txBody>
          <a:bodyPr wrap="square">
            <a:spAutoFit/>
          </a:bodyPr>
          <a:lstStyle/>
          <a:p>
            <a:pPr algn="ctr"/>
            <a:r>
              <a:rPr lang="zh-CN" altLang="zh-CN" sz="2600" dirty="0">
                <a:solidFill>
                  <a:srgbClr val="000000"/>
                </a:solidFill>
                <a:effectLst/>
                <a:latin typeface="方正姚体" panose="02010601030101010101" pitchFamily="2" charset="-122"/>
                <a:ea typeface="方正姚体" panose="02010601030101010101" pitchFamily="2" charset="-122"/>
                <a:cs typeface="Times New Roman" panose="02020603050405020304" pitchFamily="18" charset="0"/>
              </a:rPr>
              <a:t>宜昌市公务员（参公）工伤保险参保预约计划</a:t>
            </a:r>
            <a:r>
              <a:rPr lang="zh-CN" altLang="en-US" sz="2600" dirty="0">
                <a:solidFill>
                  <a:srgbClr val="000000"/>
                </a:solidFill>
                <a:effectLst/>
                <a:latin typeface="方正姚体" panose="02010601030101010101" pitchFamily="2" charset="-122"/>
                <a:ea typeface="方正姚体" panose="02010601030101010101" pitchFamily="2" charset="-122"/>
                <a:cs typeface="Times New Roman" panose="02020603050405020304" pitchFamily="18" charset="0"/>
              </a:rPr>
              <a:t>表</a:t>
            </a:r>
            <a:endParaRPr lang="zh-CN" altLang="en-US" sz="2600" dirty="0">
              <a:latin typeface="方正姚体" panose="02010601030101010101" pitchFamily="2" charset="-122"/>
              <a:ea typeface="方正姚体" panose="02010601030101010101" pitchFamily="2" charset="-122"/>
            </a:endParaRPr>
          </a:p>
        </p:txBody>
      </p:sp>
      <p:pic>
        <p:nvPicPr>
          <p:cNvPr id="2056" name="图片 37" descr="宜昌市公务员（参公）工伤保险参保预约计划表7.17">
            <a:extLst>
              <a:ext uri="{FF2B5EF4-FFF2-40B4-BE49-F238E27FC236}">
                <a16:creationId xmlns:a16="http://schemas.microsoft.com/office/drawing/2014/main" id="{D46F83D6-C124-E772-F8AF-F6D54B305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308" y="2772618"/>
            <a:ext cx="1893932" cy="189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021143"/>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H="1">
            <a:off x="-6" y="720"/>
            <a:ext cx="12190413" cy="1157520"/>
          </a:xfrm>
          <a:prstGeom prst="rect">
            <a:avLst/>
          </a:prstGeom>
          <a:solidFill>
            <a:srgbClr val="18D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AAC65C36-07C0-8F90-3B40-D3A28C440DBB}"/>
              </a:ext>
            </a:extLst>
          </p:cNvPr>
          <p:cNvSpPr/>
          <p:nvPr/>
        </p:nvSpPr>
        <p:spPr>
          <a:xfrm>
            <a:off x="357608" y="310179"/>
            <a:ext cx="11370972" cy="538601"/>
          </a:xfrm>
          <a:prstGeom prst="rect">
            <a:avLst/>
          </a:prstGeom>
          <a:noFill/>
          <a:ln w="9525">
            <a:noFill/>
            <a:miter/>
          </a:ln>
        </p:spPr>
        <p:txBody>
          <a:bodyPr wrap="square" lIns="91431" tIns="45716" rIns="91431" bIns="45716">
            <a:spAutoFit/>
          </a:bodyPr>
          <a:lstStyle/>
          <a:p>
            <a:pPr lvl="0" algn="ctr" eaLnBrk="1" hangingPunct="1">
              <a:buNone/>
            </a:pPr>
            <a:r>
              <a:rPr lang="zh-CN" altLang="en-US" sz="2900" dirty="0">
                <a:solidFill>
                  <a:schemeClr val="bg1"/>
                </a:solidFill>
                <a:latin typeface="Arial" panose="020B0604020202020204" pitchFamily="34" charset="0"/>
                <a:ea typeface="微软雅黑" panose="020B0503020204020204" pitchFamily="34" charset="-122"/>
                <a:sym typeface="Arial" panose="020B0604020202020204" pitchFamily="34" charset="0"/>
              </a:rPr>
              <a:t>宜昌市公务员（参公）工伤保险参保预约计划表</a:t>
            </a:r>
          </a:p>
        </p:txBody>
      </p:sp>
      <p:graphicFrame>
        <p:nvGraphicFramePr>
          <p:cNvPr id="2" name="表格 1">
            <a:extLst>
              <a:ext uri="{FF2B5EF4-FFF2-40B4-BE49-F238E27FC236}">
                <a16:creationId xmlns:a16="http://schemas.microsoft.com/office/drawing/2014/main" id="{8887289F-92CA-BF0C-4289-19B0A47863E7}"/>
              </a:ext>
            </a:extLst>
          </p:cNvPr>
          <p:cNvGraphicFramePr>
            <a:graphicFrameLocks noGrp="1"/>
          </p:cNvGraphicFramePr>
          <p:nvPr>
            <p:extLst>
              <p:ext uri="{D42A27DB-BD31-4B8C-83A1-F6EECF244321}">
                <p14:modId xmlns:p14="http://schemas.microsoft.com/office/powerpoint/2010/main" val="1634418594"/>
              </p:ext>
            </p:extLst>
          </p:nvPr>
        </p:nvGraphicFramePr>
        <p:xfrm>
          <a:off x="1923190" y="1250950"/>
          <a:ext cx="8344031" cy="5392438"/>
        </p:xfrm>
        <a:graphic>
          <a:graphicData uri="http://schemas.openxmlformats.org/drawingml/2006/table">
            <a:tbl>
              <a:tblPr>
                <a:tableStyleId>{5C22544A-7EE6-4342-B048-85BDC9FD1C3A}</a:tableStyleId>
              </a:tblPr>
              <a:tblGrid>
                <a:gridCol w="432894">
                  <a:extLst>
                    <a:ext uri="{9D8B030D-6E8A-4147-A177-3AD203B41FA5}">
                      <a16:colId xmlns:a16="http://schemas.microsoft.com/office/drawing/2014/main" val="3350832169"/>
                    </a:ext>
                  </a:extLst>
                </a:gridCol>
                <a:gridCol w="1067805">
                  <a:extLst>
                    <a:ext uri="{9D8B030D-6E8A-4147-A177-3AD203B41FA5}">
                      <a16:colId xmlns:a16="http://schemas.microsoft.com/office/drawing/2014/main" val="617994348"/>
                    </a:ext>
                  </a:extLst>
                </a:gridCol>
                <a:gridCol w="909077">
                  <a:extLst>
                    <a:ext uri="{9D8B030D-6E8A-4147-A177-3AD203B41FA5}">
                      <a16:colId xmlns:a16="http://schemas.microsoft.com/office/drawing/2014/main" val="2199412085"/>
                    </a:ext>
                  </a:extLst>
                </a:gridCol>
                <a:gridCol w="3116836">
                  <a:extLst>
                    <a:ext uri="{9D8B030D-6E8A-4147-A177-3AD203B41FA5}">
                      <a16:colId xmlns:a16="http://schemas.microsoft.com/office/drawing/2014/main" val="2478397216"/>
                    </a:ext>
                  </a:extLst>
                </a:gridCol>
                <a:gridCol w="793639">
                  <a:extLst>
                    <a:ext uri="{9D8B030D-6E8A-4147-A177-3AD203B41FA5}">
                      <a16:colId xmlns:a16="http://schemas.microsoft.com/office/drawing/2014/main" val="2467775594"/>
                    </a:ext>
                  </a:extLst>
                </a:gridCol>
                <a:gridCol w="692631">
                  <a:extLst>
                    <a:ext uri="{9D8B030D-6E8A-4147-A177-3AD203B41FA5}">
                      <a16:colId xmlns:a16="http://schemas.microsoft.com/office/drawing/2014/main" val="2317818767"/>
                    </a:ext>
                  </a:extLst>
                </a:gridCol>
                <a:gridCol w="746742">
                  <a:extLst>
                    <a:ext uri="{9D8B030D-6E8A-4147-A177-3AD203B41FA5}">
                      <a16:colId xmlns:a16="http://schemas.microsoft.com/office/drawing/2014/main" val="2495389997"/>
                    </a:ext>
                  </a:extLst>
                </a:gridCol>
                <a:gridCol w="584407">
                  <a:extLst>
                    <a:ext uri="{9D8B030D-6E8A-4147-A177-3AD203B41FA5}">
                      <a16:colId xmlns:a16="http://schemas.microsoft.com/office/drawing/2014/main" val="2411270063"/>
                    </a:ext>
                  </a:extLst>
                </a:gridCol>
              </a:tblGrid>
              <a:tr h="590334">
                <a:tc gridSpan="8">
                  <a:txBody>
                    <a:bodyPr/>
                    <a:lstStyle/>
                    <a:p>
                      <a:pPr algn="ctr" fontAlgn="ctr"/>
                      <a:r>
                        <a:rPr lang="zh-CN" altLang="en-US" sz="1800" u="none" strike="noStrike">
                          <a:effectLst/>
                        </a:rPr>
                        <a:t>宜昌市公务员（参公）工伤保险参保预约计划表</a:t>
                      </a:r>
                      <a:endParaRPr lang="zh-CN" altLang="en-US" sz="1800" b="0" i="0" u="none" strike="noStrike">
                        <a:solidFill>
                          <a:srgbClr val="000000"/>
                        </a:solidFill>
                        <a:effectLst/>
                        <a:latin typeface="方正小标宋简体"/>
                        <a:ea typeface="宋体" panose="02010600030101010101" pitchFamily="2" charset="-122"/>
                      </a:endParaRPr>
                    </a:p>
                  </a:txBody>
                  <a:tcPr marL="9391" marR="9391" marT="9391"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72682172"/>
                  </a:ext>
                </a:extLst>
              </a:tr>
              <a:tr h="371864">
                <a:tc>
                  <a:txBody>
                    <a:bodyPr/>
                    <a:lstStyle/>
                    <a:p>
                      <a:pPr algn="ctr" fontAlgn="ctr"/>
                      <a:r>
                        <a:rPr lang="zh-CN" altLang="en-US" sz="1100" u="none" strike="noStrike">
                          <a:effectLst/>
                        </a:rPr>
                        <a:t>序号</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日期（星期）</a:t>
                      </a:r>
                      <a:endParaRPr lang="zh-CN" altLang="en-US"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时间</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预约单位</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机保人数</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联系人</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联系电话</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tc>
                  <a:txBody>
                    <a:bodyPr/>
                    <a:lstStyle/>
                    <a:p>
                      <a:pPr algn="ctr" fontAlgn="ctr"/>
                      <a:r>
                        <a:rPr lang="zh-CN" altLang="en-US" sz="1100" u="none" strike="noStrike">
                          <a:effectLst/>
                        </a:rPr>
                        <a:t>备注</a:t>
                      </a:r>
                      <a:endParaRPr lang="zh-CN" altLang="en-US" sz="1100" b="0" i="0" u="none" strike="noStrike">
                        <a:solidFill>
                          <a:srgbClr val="000000"/>
                        </a:solidFill>
                        <a:effectLst/>
                        <a:latin typeface="黑体" panose="02010609060101010101" pitchFamily="49" charset="-122"/>
                        <a:ea typeface="黑体" panose="02010609060101010101" pitchFamily="49" charset="-122"/>
                      </a:endParaRPr>
                    </a:p>
                  </a:txBody>
                  <a:tcPr marL="9391" marR="9391" marT="9391" marB="0" anchor="ctr"/>
                </a:tc>
                <a:extLst>
                  <a:ext uri="{0D108BD9-81ED-4DB2-BD59-A6C34878D82A}">
                    <a16:rowId xmlns:a16="http://schemas.microsoft.com/office/drawing/2014/main" val="2387066260"/>
                  </a:ext>
                </a:extLst>
              </a:tr>
              <a:tr h="235513">
                <a:tc>
                  <a:txBody>
                    <a:bodyPr/>
                    <a:lstStyle/>
                    <a:p>
                      <a:pPr algn="ctr" fontAlgn="ctr"/>
                      <a:r>
                        <a:rPr lang="en-US" altLang="zh-CN" sz="1100" u="none" strike="noStrike">
                          <a:effectLst/>
                        </a:rPr>
                        <a:t>1</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6">
                  <a:txBody>
                    <a:bodyPr/>
                    <a:lstStyle/>
                    <a:p>
                      <a:pPr algn="ctr" fontAlgn="ctr"/>
                      <a:r>
                        <a:rPr lang="en-US" altLang="zh-CN" sz="1100" u="none" strike="noStrike">
                          <a:effectLst/>
                        </a:rPr>
                        <a:t>7</a:t>
                      </a:r>
                      <a:r>
                        <a:rPr lang="zh-CN" altLang="en-US" sz="1100" u="none" strike="noStrike">
                          <a:effectLst/>
                        </a:rPr>
                        <a:t>月</a:t>
                      </a:r>
                      <a:r>
                        <a:rPr lang="en-US" altLang="zh-CN" sz="1100" u="none" strike="noStrike">
                          <a:effectLst/>
                        </a:rPr>
                        <a:t>20</a:t>
                      </a:r>
                      <a:r>
                        <a:rPr lang="zh-CN" altLang="en-US" sz="1100" u="none" strike="noStrike">
                          <a:effectLst/>
                        </a:rPr>
                        <a:t>日</a:t>
                      </a:r>
                      <a:br>
                        <a:rPr lang="zh-CN" altLang="en-US" sz="1100" u="none" strike="noStrike">
                          <a:effectLst/>
                        </a:rPr>
                      </a:br>
                      <a:r>
                        <a:rPr lang="zh-CN" altLang="en-US" sz="1100" u="none" strike="noStrike">
                          <a:effectLst/>
                        </a:rPr>
                        <a:t>（周四）</a:t>
                      </a:r>
                      <a:endParaRPr lang="zh-CN" altLang="en-US"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2">
                  <a:txBody>
                    <a:bodyPr/>
                    <a:lstStyle/>
                    <a:p>
                      <a:pPr algn="ctr" fontAlgn="ctr"/>
                      <a:r>
                        <a:rPr lang="en-US" altLang="zh-CN" sz="1100" u="none" strike="noStrike">
                          <a:effectLst/>
                        </a:rPr>
                        <a:t>9:00-12:00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中共宜昌市委宣传部</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51</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917275271"/>
                  </a:ext>
                </a:extLst>
              </a:tr>
              <a:tr h="235513">
                <a:tc>
                  <a:txBody>
                    <a:bodyPr/>
                    <a:lstStyle/>
                    <a:p>
                      <a:pPr algn="ctr" fontAlgn="ctr"/>
                      <a:r>
                        <a:rPr lang="en-US" altLang="zh-CN" sz="1100" u="none" strike="noStrike">
                          <a:effectLst/>
                        </a:rPr>
                        <a:t>2</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中共宜昌市委统战部</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40</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997121407"/>
                  </a:ext>
                </a:extLst>
              </a:tr>
              <a:tr h="235513">
                <a:tc>
                  <a:txBody>
                    <a:bodyPr/>
                    <a:lstStyle/>
                    <a:p>
                      <a:pPr algn="ctr" fontAlgn="ctr"/>
                      <a:r>
                        <a:rPr lang="en-US" altLang="zh-CN" sz="1100" u="none" strike="noStrike">
                          <a:effectLst/>
                        </a:rPr>
                        <a:t>3</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13:00-15:00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中共宜昌市委政法委员会</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29</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795414609"/>
                  </a:ext>
                </a:extLst>
              </a:tr>
              <a:tr h="235513">
                <a:tc>
                  <a:txBody>
                    <a:bodyPr/>
                    <a:lstStyle/>
                    <a:p>
                      <a:pPr algn="ctr" fontAlgn="ctr"/>
                      <a:r>
                        <a:rPr lang="en-US" altLang="zh-CN" sz="1100" u="none" strike="noStrike">
                          <a:effectLst/>
                        </a:rPr>
                        <a:t>4</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中共宜昌市委政策研究室</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22</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804331613"/>
                  </a:ext>
                </a:extLst>
              </a:tr>
              <a:tr h="235513">
                <a:tc>
                  <a:txBody>
                    <a:bodyPr/>
                    <a:lstStyle/>
                    <a:p>
                      <a:pPr algn="ctr" fontAlgn="ctr"/>
                      <a:r>
                        <a:rPr lang="en-US" altLang="zh-CN" sz="1100" u="none" strike="noStrike">
                          <a:effectLst/>
                        </a:rPr>
                        <a:t>5</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15:00-17:00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中共宜昌市委市直机关工作委员会</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17</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4249194535"/>
                  </a:ext>
                </a:extLst>
              </a:tr>
              <a:tr h="235513">
                <a:tc>
                  <a:txBody>
                    <a:bodyPr/>
                    <a:lstStyle/>
                    <a:p>
                      <a:pPr algn="ctr" fontAlgn="ctr"/>
                      <a:r>
                        <a:rPr lang="en-US" altLang="zh-CN" sz="1100" u="none" strike="noStrike">
                          <a:effectLst/>
                        </a:rPr>
                        <a:t>6</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中共宜昌市委老干部局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14</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840327527"/>
                  </a:ext>
                </a:extLst>
              </a:tr>
              <a:tr h="235513">
                <a:tc>
                  <a:txBody>
                    <a:bodyPr/>
                    <a:lstStyle/>
                    <a:p>
                      <a:pPr algn="ctr" fontAlgn="ctr"/>
                      <a:r>
                        <a:rPr lang="en-US" altLang="zh-CN" sz="1100" u="none" strike="noStrike">
                          <a:effectLst/>
                        </a:rPr>
                        <a:t>7</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6">
                  <a:txBody>
                    <a:bodyPr/>
                    <a:lstStyle/>
                    <a:p>
                      <a:pPr algn="ctr" fontAlgn="ctr"/>
                      <a:r>
                        <a:rPr lang="en-US" altLang="zh-CN" sz="1100" u="none" strike="noStrike">
                          <a:effectLst/>
                        </a:rPr>
                        <a:t>7</a:t>
                      </a:r>
                      <a:r>
                        <a:rPr lang="zh-CN" altLang="en-US" sz="1100" u="none" strike="noStrike">
                          <a:effectLst/>
                        </a:rPr>
                        <a:t>月</a:t>
                      </a:r>
                      <a:r>
                        <a:rPr lang="en-US" altLang="zh-CN" sz="1100" u="none" strike="noStrike">
                          <a:effectLst/>
                        </a:rPr>
                        <a:t>21</a:t>
                      </a:r>
                      <a:r>
                        <a:rPr lang="zh-CN" altLang="en-US" sz="1100" u="none" strike="noStrike">
                          <a:effectLst/>
                        </a:rPr>
                        <a:t>日</a:t>
                      </a:r>
                      <a:br>
                        <a:rPr lang="zh-CN" altLang="en-US" sz="1100" u="none" strike="noStrike">
                          <a:effectLst/>
                        </a:rPr>
                      </a:br>
                      <a:r>
                        <a:rPr lang="zh-CN" altLang="en-US" sz="1100" u="none" strike="noStrike">
                          <a:effectLst/>
                        </a:rPr>
                        <a:t>（周五）</a:t>
                      </a:r>
                      <a:endParaRPr lang="zh-CN" altLang="en-US"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2">
                  <a:txBody>
                    <a:bodyPr/>
                    <a:lstStyle/>
                    <a:p>
                      <a:pPr algn="ctr" fontAlgn="ctr"/>
                      <a:r>
                        <a:rPr lang="en-US" altLang="zh-CN" sz="1100" u="none" strike="noStrike">
                          <a:effectLst/>
                        </a:rPr>
                        <a:t>9:00-12:00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宜昌市国家保密局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30</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484394281"/>
                  </a:ext>
                </a:extLst>
              </a:tr>
              <a:tr h="426519">
                <a:tc>
                  <a:txBody>
                    <a:bodyPr/>
                    <a:lstStyle/>
                    <a:p>
                      <a:pPr algn="ctr" fontAlgn="ctr"/>
                      <a:r>
                        <a:rPr lang="en-US" altLang="zh-CN" sz="1100" u="none" strike="noStrike">
                          <a:effectLst/>
                        </a:rPr>
                        <a:t>8</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中国人民政治协商会议湖北省宜昌市委员会办公室</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65</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42192769"/>
                  </a:ext>
                </a:extLst>
              </a:tr>
              <a:tr h="235513">
                <a:tc>
                  <a:txBody>
                    <a:bodyPr/>
                    <a:lstStyle/>
                    <a:p>
                      <a:pPr algn="ctr" fontAlgn="ctr"/>
                      <a:r>
                        <a:rPr lang="en-US" altLang="zh-CN" sz="1100" u="none" strike="noStrike">
                          <a:effectLst/>
                        </a:rPr>
                        <a:t>9</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13:00-15:00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宜昌市民主党派机关事务管理办公室</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12</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609245151"/>
                  </a:ext>
                </a:extLst>
              </a:tr>
              <a:tr h="235513">
                <a:tc>
                  <a:txBody>
                    <a:bodyPr/>
                    <a:lstStyle/>
                    <a:p>
                      <a:pPr algn="ctr" fontAlgn="ctr"/>
                      <a:r>
                        <a:rPr lang="en-US" altLang="zh-CN" sz="1100" u="none" strike="noStrike">
                          <a:effectLst/>
                        </a:rPr>
                        <a:t>10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宜昌市工商业联合会</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15</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3606281936"/>
                  </a:ext>
                </a:extLst>
              </a:tr>
              <a:tr h="235513">
                <a:tc>
                  <a:txBody>
                    <a:bodyPr/>
                    <a:lstStyle/>
                    <a:p>
                      <a:pPr algn="ctr" fontAlgn="ctr"/>
                      <a:r>
                        <a:rPr lang="en-US" altLang="zh-CN" sz="1100" u="none" strike="noStrike">
                          <a:effectLst/>
                        </a:rPr>
                        <a:t>11</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15:00-17:00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宜昌市人民政府办公室</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87</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681275846"/>
                  </a:ext>
                </a:extLst>
              </a:tr>
              <a:tr h="235513">
                <a:tc>
                  <a:txBody>
                    <a:bodyPr/>
                    <a:lstStyle/>
                    <a:p>
                      <a:pPr algn="ctr" fontAlgn="ctr"/>
                      <a:r>
                        <a:rPr lang="en-US" altLang="zh-CN" sz="1100" u="none" strike="noStrike">
                          <a:effectLst/>
                        </a:rPr>
                        <a:t>12</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宜昌市人民政府研究室</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13</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291303640"/>
                  </a:ext>
                </a:extLst>
              </a:tr>
              <a:tr h="235513">
                <a:tc>
                  <a:txBody>
                    <a:bodyPr/>
                    <a:lstStyle/>
                    <a:p>
                      <a:pPr algn="ctr" fontAlgn="ctr"/>
                      <a:r>
                        <a:rPr lang="en-US" altLang="zh-CN" sz="1100" u="none" strike="noStrike">
                          <a:effectLst/>
                        </a:rPr>
                        <a:t>13</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6">
                  <a:txBody>
                    <a:bodyPr/>
                    <a:lstStyle/>
                    <a:p>
                      <a:pPr algn="ctr" fontAlgn="ctr"/>
                      <a:r>
                        <a:rPr lang="en-US" altLang="zh-CN" sz="1100" u="none" strike="noStrike">
                          <a:effectLst/>
                        </a:rPr>
                        <a:t>7</a:t>
                      </a:r>
                      <a:r>
                        <a:rPr lang="zh-CN" altLang="en-US" sz="1100" u="none" strike="noStrike">
                          <a:effectLst/>
                        </a:rPr>
                        <a:t>月</a:t>
                      </a:r>
                      <a:r>
                        <a:rPr lang="en-US" altLang="zh-CN" sz="1100" u="none" strike="noStrike">
                          <a:effectLst/>
                        </a:rPr>
                        <a:t>24</a:t>
                      </a:r>
                      <a:r>
                        <a:rPr lang="zh-CN" altLang="en-US" sz="1100" u="none" strike="noStrike">
                          <a:effectLst/>
                        </a:rPr>
                        <a:t>日</a:t>
                      </a:r>
                      <a:br>
                        <a:rPr lang="zh-CN" altLang="en-US" sz="1100" u="none" strike="noStrike">
                          <a:effectLst/>
                        </a:rPr>
                      </a:br>
                      <a:r>
                        <a:rPr lang="zh-CN" altLang="en-US" sz="1100" u="none" strike="noStrike">
                          <a:effectLst/>
                        </a:rPr>
                        <a:t>（周一）</a:t>
                      </a:r>
                      <a:endParaRPr lang="zh-CN" altLang="en-US"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rowSpan="2">
                  <a:txBody>
                    <a:bodyPr/>
                    <a:lstStyle/>
                    <a:p>
                      <a:pPr algn="ctr" fontAlgn="ctr"/>
                      <a:r>
                        <a:rPr lang="en-US" altLang="zh-CN" sz="1100" u="none" strike="noStrike">
                          <a:effectLst/>
                        </a:rPr>
                        <a:t>9:00-12:00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宜昌市发展和改革委员会</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118</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2133109919"/>
                  </a:ext>
                </a:extLst>
              </a:tr>
              <a:tr h="235513">
                <a:tc>
                  <a:txBody>
                    <a:bodyPr/>
                    <a:lstStyle/>
                    <a:p>
                      <a:pPr algn="ctr" fontAlgn="ctr"/>
                      <a:r>
                        <a:rPr lang="en-US" altLang="zh-CN" sz="1100" u="none" strike="noStrike">
                          <a:effectLst/>
                        </a:rPr>
                        <a:t>14</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宜昌市经济和信息化局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59</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530502572"/>
                  </a:ext>
                </a:extLst>
              </a:tr>
              <a:tr h="235513">
                <a:tc>
                  <a:txBody>
                    <a:bodyPr/>
                    <a:lstStyle/>
                    <a:p>
                      <a:pPr algn="ctr" fontAlgn="ctr"/>
                      <a:r>
                        <a:rPr lang="en-US" altLang="zh-CN" sz="1100" u="none" strike="noStrike">
                          <a:effectLst/>
                        </a:rPr>
                        <a:t>15</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13:00-15:00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宜昌市民政局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29</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305998670"/>
                  </a:ext>
                </a:extLst>
              </a:tr>
              <a:tr h="235513">
                <a:tc>
                  <a:txBody>
                    <a:bodyPr/>
                    <a:lstStyle/>
                    <a:p>
                      <a:pPr algn="ctr" fontAlgn="ctr"/>
                      <a:r>
                        <a:rPr lang="en-US" altLang="zh-CN" sz="1100" u="none" strike="noStrike">
                          <a:effectLst/>
                        </a:rPr>
                        <a:t>16</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宜昌市司法局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en-US" altLang="zh-CN" sz="1100" u="none" strike="noStrike">
                          <a:effectLst/>
                        </a:rPr>
                        <a:t>57</a:t>
                      </a:r>
                      <a:endParaRPr lang="en-US" altLang="zh-CN"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897401470"/>
                  </a:ext>
                </a:extLst>
              </a:tr>
              <a:tr h="235513">
                <a:tc>
                  <a:txBody>
                    <a:bodyPr/>
                    <a:lstStyle/>
                    <a:p>
                      <a:pPr algn="ctr" fontAlgn="ctr"/>
                      <a:r>
                        <a:rPr lang="en-US" altLang="zh-CN" sz="1100" u="none" strike="noStrike">
                          <a:effectLst/>
                        </a:rPr>
                        <a:t>17</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rowSpan="2">
                  <a:txBody>
                    <a:bodyPr/>
                    <a:lstStyle/>
                    <a:p>
                      <a:pPr algn="ctr" fontAlgn="ctr"/>
                      <a:r>
                        <a:rPr lang="en-US" altLang="zh-CN" sz="1100" u="none" strike="noStrike">
                          <a:effectLst/>
                        </a:rPr>
                        <a:t>15:00-17:00</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宜昌市公安局</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市直</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273085253"/>
                  </a:ext>
                </a:extLst>
              </a:tr>
              <a:tr h="235513">
                <a:tc>
                  <a:txBody>
                    <a:bodyPr/>
                    <a:lstStyle/>
                    <a:p>
                      <a:pPr algn="ctr" fontAlgn="ctr"/>
                      <a:r>
                        <a:rPr lang="en-US" altLang="zh-CN" sz="1100" u="none" strike="noStrike">
                          <a:effectLst/>
                        </a:rPr>
                        <a:t>18</a:t>
                      </a:r>
                      <a:endParaRPr lang="en-US" altLang="zh-CN" sz="1100" b="0" i="0" u="none" strike="noStrike">
                        <a:solidFill>
                          <a:srgbClr val="000000"/>
                        </a:solidFill>
                        <a:effectLst/>
                        <a:latin typeface="Times New Roman" panose="02020603050405020304" pitchFamily="18" charset="0"/>
                        <a:ea typeface="宋体" panose="02010600030101010101" pitchFamily="2" charset="-122"/>
                      </a:endParaRPr>
                    </a:p>
                  </a:txBody>
                  <a:tcPr marL="9391" marR="9391" marT="9391" marB="0" anchor="ct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100" u="none" strike="noStrike">
                          <a:effectLst/>
                        </a:rPr>
                        <a:t>宜昌市公安局交通警察支队</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a:effectLst/>
                        </a:rPr>
                        <a:t>　</a:t>
                      </a:r>
                      <a:endParaRPr lang="zh-CN" altLang="en-US" sz="1100" b="0" i="0" u="none" strike="noStrike">
                        <a:solidFill>
                          <a:srgbClr val="000000"/>
                        </a:solidFill>
                        <a:effectLst/>
                        <a:latin typeface="仿宋_GB2312"/>
                        <a:ea typeface="宋体" panose="02010600030101010101" pitchFamily="2" charset="-122"/>
                      </a:endParaRPr>
                    </a:p>
                  </a:txBody>
                  <a:tcPr marL="9391" marR="9391" marT="9391" marB="0" anchor="ctr"/>
                </a:tc>
                <a:tc>
                  <a:txBody>
                    <a:bodyPr/>
                    <a:lstStyle/>
                    <a:p>
                      <a:pPr algn="ctr" fontAlgn="ctr"/>
                      <a:r>
                        <a:rPr lang="zh-CN" altLang="en-US" sz="1100" u="none" strike="noStrike" dirty="0">
                          <a:effectLst/>
                        </a:rPr>
                        <a:t>市直</a:t>
                      </a:r>
                      <a:endParaRPr lang="zh-CN" altLang="en-US" sz="1100" b="0" i="0" u="none" strike="noStrike" dirty="0">
                        <a:solidFill>
                          <a:srgbClr val="000000"/>
                        </a:solidFill>
                        <a:effectLst/>
                        <a:latin typeface="仿宋_GB2312"/>
                        <a:ea typeface="宋体" panose="02010600030101010101" pitchFamily="2" charset="-122"/>
                      </a:endParaRPr>
                    </a:p>
                  </a:txBody>
                  <a:tcPr marL="9391" marR="9391" marT="9391" marB="0" anchor="ctr"/>
                </a:tc>
                <a:extLst>
                  <a:ext uri="{0D108BD9-81ED-4DB2-BD59-A6C34878D82A}">
                    <a16:rowId xmlns:a16="http://schemas.microsoft.com/office/drawing/2014/main" val="1289160171"/>
                  </a:ext>
                </a:extLst>
              </a:tr>
            </a:tbl>
          </a:graphicData>
        </a:graphic>
      </p:graphicFrame>
    </p:spTree>
    <p:extLst>
      <p:ext uri="{BB962C8B-B14F-4D97-AF65-F5344CB8AC3E}">
        <p14:creationId xmlns:p14="http://schemas.microsoft.com/office/powerpoint/2010/main" val="4027663390"/>
      </p:ext>
    </p:extLst>
  </p:cSld>
  <p:clrMapOvr>
    <a:masterClrMapping/>
  </p:clrMapOvr>
  <p:transition spd="slow">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rot="13187308">
            <a:off x="-6592880" y="2752868"/>
            <a:ext cx="11496362" cy="6726866"/>
            <a:chOff x="0" y="4292079"/>
            <a:chExt cx="12190414" cy="4843505"/>
          </a:xfrm>
        </p:grpSpPr>
        <p:grpSp>
          <p:nvGrpSpPr>
            <p:cNvPr id="26" name="组合 25"/>
            <p:cNvGrpSpPr/>
            <p:nvPr/>
          </p:nvGrpSpPr>
          <p:grpSpPr>
            <a:xfrm>
              <a:off x="0" y="4692834"/>
              <a:ext cx="12190414" cy="4442750"/>
              <a:chOff x="0" y="5400390"/>
              <a:chExt cx="12190414" cy="4442750"/>
            </a:xfrm>
          </p:grpSpPr>
          <p:grpSp>
            <p:nvGrpSpPr>
              <p:cNvPr id="34" name="组合 33"/>
              <p:cNvGrpSpPr/>
              <p:nvPr/>
            </p:nvGrpSpPr>
            <p:grpSpPr>
              <a:xfrm>
                <a:off x="0" y="5403580"/>
                <a:ext cx="6095207" cy="4439560"/>
                <a:chOff x="0" y="5320120"/>
                <a:chExt cx="12190413" cy="4439560"/>
              </a:xfrm>
            </p:grpSpPr>
            <p:sp>
              <p:nvSpPr>
                <p:cNvPr id="38" name="波形 3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波形 3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6095207" y="5400390"/>
                <a:ext cx="6095207" cy="4439560"/>
                <a:chOff x="0" y="5320120"/>
                <a:chExt cx="12190413" cy="4439560"/>
              </a:xfrm>
            </p:grpSpPr>
            <p:sp>
              <p:nvSpPr>
                <p:cNvPr id="36" name="波形 3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波形 3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 name="组合 26"/>
            <p:cNvGrpSpPr/>
            <p:nvPr/>
          </p:nvGrpSpPr>
          <p:grpSpPr>
            <a:xfrm>
              <a:off x="0" y="4292079"/>
              <a:ext cx="12190414" cy="4442750"/>
              <a:chOff x="0" y="5400390"/>
              <a:chExt cx="12190414" cy="4442750"/>
            </a:xfrm>
          </p:grpSpPr>
          <p:grpSp>
            <p:nvGrpSpPr>
              <p:cNvPr id="28" name="组合 27"/>
              <p:cNvGrpSpPr/>
              <p:nvPr/>
            </p:nvGrpSpPr>
            <p:grpSpPr>
              <a:xfrm>
                <a:off x="0" y="5403580"/>
                <a:ext cx="6095207" cy="4439560"/>
                <a:chOff x="0" y="5320120"/>
                <a:chExt cx="12190413" cy="4439560"/>
              </a:xfrm>
            </p:grpSpPr>
            <p:sp>
              <p:nvSpPr>
                <p:cNvPr id="32" name="波形 31"/>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波形 32"/>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6095207" y="5400390"/>
                <a:ext cx="6095207" cy="4439560"/>
                <a:chOff x="0" y="5320120"/>
                <a:chExt cx="12190413" cy="4439560"/>
              </a:xfrm>
            </p:grpSpPr>
            <p:sp>
              <p:nvSpPr>
                <p:cNvPr id="30" name="波形 2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波形 3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40" name="组合 39"/>
          <p:cNvGrpSpPr/>
          <p:nvPr/>
        </p:nvGrpSpPr>
        <p:grpSpPr>
          <a:xfrm rot="13187308">
            <a:off x="7037427" y="-4308561"/>
            <a:ext cx="11496362" cy="6726866"/>
            <a:chOff x="0" y="4292079"/>
            <a:chExt cx="12190414" cy="4843505"/>
          </a:xfrm>
        </p:grpSpPr>
        <p:grpSp>
          <p:nvGrpSpPr>
            <p:cNvPr id="41" name="组合 40"/>
            <p:cNvGrpSpPr/>
            <p:nvPr/>
          </p:nvGrpSpPr>
          <p:grpSpPr>
            <a:xfrm>
              <a:off x="0" y="4692834"/>
              <a:ext cx="12190414" cy="4442750"/>
              <a:chOff x="0" y="5400390"/>
              <a:chExt cx="12190414" cy="4442750"/>
            </a:xfrm>
          </p:grpSpPr>
          <p:grpSp>
            <p:nvGrpSpPr>
              <p:cNvPr id="49" name="组合 48"/>
              <p:cNvGrpSpPr/>
              <p:nvPr/>
            </p:nvGrpSpPr>
            <p:grpSpPr>
              <a:xfrm>
                <a:off x="0" y="5403580"/>
                <a:ext cx="6095207" cy="4439560"/>
                <a:chOff x="0" y="5320120"/>
                <a:chExt cx="12190413" cy="4439560"/>
              </a:xfrm>
            </p:grpSpPr>
            <p:sp>
              <p:nvSpPr>
                <p:cNvPr id="53" name="波形 5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波形 5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095207" y="5400390"/>
                <a:ext cx="6095207" cy="4439560"/>
                <a:chOff x="0" y="5320120"/>
                <a:chExt cx="12190413" cy="4439560"/>
              </a:xfrm>
            </p:grpSpPr>
            <p:sp>
              <p:nvSpPr>
                <p:cNvPr id="51" name="波形 5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波形 5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2" name="组合 41"/>
            <p:cNvGrpSpPr/>
            <p:nvPr/>
          </p:nvGrpSpPr>
          <p:grpSpPr>
            <a:xfrm>
              <a:off x="0" y="4292079"/>
              <a:ext cx="12190414" cy="4442750"/>
              <a:chOff x="0" y="5400390"/>
              <a:chExt cx="12190414" cy="4442750"/>
            </a:xfrm>
          </p:grpSpPr>
          <p:grpSp>
            <p:nvGrpSpPr>
              <p:cNvPr id="43" name="组合 42"/>
              <p:cNvGrpSpPr/>
              <p:nvPr/>
            </p:nvGrpSpPr>
            <p:grpSpPr>
              <a:xfrm>
                <a:off x="0" y="5403580"/>
                <a:ext cx="6095207" cy="4439560"/>
                <a:chOff x="0" y="5320120"/>
                <a:chExt cx="12190413" cy="4439560"/>
              </a:xfrm>
            </p:grpSpPr>
            <p:sp>
              <p:nvSpPr>
                <p:cNvPr id="47" name="波形 46"/>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波形 47"/>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6095207" y="5400390"/>
                <a:ext cx="6095207" cy="4439560"/>
                <a:chOff x="0" y="5320120"/>
                <a:chExt cx="12190413" cy="4439560"/>
              </a:xfrm>
            </p:grpSpPr>
            <p:sp>
              <p:nvSpPr>
                <p:cNvPr id="45" name="波形 4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波形 45"/>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
        <p:nvSpPr>
          <p:cNvPr id="55" name="_14"/>
          <p:cNvSpPr txBox="1">
            <a:spLocks noChangeArrowheads="1"/>
          </p:cNvSpPr>
          <p:nvPr/>
        </p:nvSpPr>
        <p:spPr bwMode="auto">
          <a:xfrm>
            <a:off x="3039398" y="2801706"/>
            <a:ext cx="7180460" cy="6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b="1" dirty="0">
                <a:solidFill>
                  <a:srgbClr val="18D2A6"/>
                </a:solidFill>
                <a:latin typeface="微软雅黑" panose="020B0503020204020204" pitchFamily="34" charset="-122"/>
                <a:ea typeface="微软雅黑" panose="020B0503020204020204" pitchFamily="34" charset="-122"/>
              </a:rPr>
              <a:t>谢谢大家！</a:t>
            </a:r>
            <a:endParaRPr lang="zh-CN" sz="6600" b="1" dirty="0">
              <a:solidFill>
                <a:srgbClr val="1983B7"/>
              </a:solidFill>
              <a:latin typeface="微软雅黑" panose="020B0503020204020204" pitchFamily="34" charset="-122"/>
              <a:ea typeface="微软雅黑" panose="020B0503020204020204" pitchFamily="34" charset="-122"/>
            </a:endParaRPr>
          </a:p>
        </p:txBody>
      </p:sp>
    </p:spTree>
  </p:cSld>
  <p:clrMapOvr>
    <a:masterClrMapping/>
  </p:clrMapOvr>
  <p:transition spd="slow">
    <p:strips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fld id="{03EB59E2-90B9-4CD3-AC74-D672227E13C3}" type="slidenum">
              <a:rPr lang="en-US" smtClean="0"/>
              <a:t>7</a:t>
            </a:fld>
            <a:endParaRPr lang="en-US" dirty="0"/>
          </a:p>
        </p:txBody>
      </p:sp>
      <p:sp>
        <p:nvSpPr>
          <p:cNvPr id="8" name="文本框 5"/>
          <p:cNvSpPr txBox="1"/>
          <p:nvPr/>
        </p:nvSpPr>
        <p:spPr>
          <a:xfrm>
            <a:off x="2920417" y="468645"/>
            <a:ext cx="6923916" cy="543675"/>
          </a:xfrm>
          <a:prstGeom prst="rect">
            <a:avLst/>
          </a:prstGeom>
          <a:noFill/>
        </p:spPr>
        <p:txBody>
          <a:bodyPr wrap="square" rtlCol="0">
            <a:spAutoFit/>
          </a:bodyPr>
          <a:lstStyle/>
          <a:p>
            <a:pPr algn="ctr" defTabSz="634090"/>
            <a:r>
              <a:rPr lang="zh-CN" altLang="en-US" sz="2933" dirty="0">
                <a:solidFill>
                  <a:srgbClr val="FF0000"/>
                </a:solidFill>
                <a:latin typeface="方正粗黑宋简体" panose="02000000000000000000" pitchFamily="2" charset="-122"/>
                <a:ea typeface="方正粗黑宋简体" panose="02000000000000000000" pitchFamily="2" charset="-122"/>
              </a:rPr>
              <a:t>人社“掌上通”小程序</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639656" y="1175168"/>
            <a:ext cx="3072041" cy="5551786"/>
          </a:xfrm>
          <a:prstGeom prst="rect">
            <a:avLst/>
          </a:prstGeom>
        </p:spPr>
      </p:pic>
      <p:sp>
        <p:nvSpPr>
          <p:cNvPr id="2" name="箭头: 右 1"/>
          <p:cNvSpPr/>
          <p:nvPr/>
        </p:nvSpPr>
        <p:spPr>
          <a:xfrm>
            <a:off x="5730188" y="3454971"/>
            <a:ext cx="652187" cy="32304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p>
        </p:txBody>
      </p:sp>
      <p:pic>
        <p:nvPicPr>
          <p:cNvPr id="3" name="掌上服务上线宣传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35988" y="1175168"/>
            <a:ext cx="3047603" cy="5417961"/>
          </a:xfrm>
          <a:prstGeom prst="rect">
            <a:avLst/>
          </a:prstGeom>
        </p:spPr>
      </p:pic>
    </p:spTree>
  </p:cSld>
  <p:clrMapOvr>
    <a:masterClrMapping/>
  </p:clrMapOvr>
  <p:transition spd="slow" advTm="26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92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53801" y="2274152"/>
            <a:ext cx="8142973" cy="1542126"/>
            <a:chOff x="971997" y="2179710"/>
            <a:chExt cx="10472562" cy="1983303"/>
          </a:xfrm>
        </p:grpSpPr>
        <p:grpSp>
          <p:nvGrpSpPr>
            <p:cNvPr id="53" name="组合 52"/>
            <p:cNvGrpSpPr/>
            <p:nvPr/>
          </p:nvGrpSpPr>
          <p:grpSpPr>
            <a:xfrm>
              <a:off x="3093581" y="2179711"/>
              <a:ext cx="8350978" cy="1983301"/>
              <a:chOff x="2320695" y="442438"/>
              <a:chExt cx="8350978" cy="784254"/>
            </a:xfrm>
          </p:grpSpPr>
          <p:sp>
            <p:nvSpPr>
              <p:cNvPr id="57" name="矩形 56"/>
              <p:cNvSpPr/>
              <p:nvPr/>
            </p:nvSpPr>
            <p:spPr>
              <a:xfrm flipH="1">
                <a:off x="2320695" y="442438"/>
                <a:ext cx="8350978" cy="784254"/>
              </a:xfrm>
              <a:prstGeom prst="rect">
                <a:avLst/>
              </a:prstGeom>
              <a:solidFill>
                <a:srgbClr val="18D2A6"/>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2947755" y="566913"/>
                <a:ext cx="7478606" cy="442680"/>
                <a:chOff x="3802405" y="522520"/>
                <a:chExt cx="7478606" cy="442680"/>
              </a:xfrm>
            </p:grpSpPr>
            <p:sp>
              <p:nvSpPr>
                <p:cNvPr id="71" name="矩形 3"/>
                <p:cNvSpPr/>
                <p:nvPr/>
              </p:nvSpPr>
              <p:spPr>
                <a:xfrm>
                  <a:off x="4355621" y="522520"/>
                  <a:ext cx="6925390" cy="422603"/>
                </a:xfrm>
                <a:prstGeom prst="rect">
                  <a:avLst/>
                </a:prstGeom>
                <a:noFill/>
                <a:ln w="9525">
                  <a:noFill/>
                  <a:miter/>
                </a:ln>
              </p:spPr>
              <p:txBody>
                <a:bodyPr wrap="square" lIns="91431" tIns="45716" rIns="91431" bIns="45716">
                  <a:spAutoFit/>
                </a:bodyPr>
                <a:lstStyle/>
                <a:p>
                  <a:pPr lvl="0" algn="ctr" eaLnBrk="1" hangingPunct="1">
                    <a:buNone/>
                  </a:pPr>
                  <a:r>
                    <a:rPr lang="zh-CN" altLang="en-US" sz="4800" b="1" dirty="0">
                      <a:solidFill>
                        <a:schemeClr val="bg1"/>
                      </a:solidFill>
                      <a:latin typeface="Arial" panose="020B0604020202020204" pitchFamily="34" charset="0"/>
                      <a:ea typeface="微软雅黑" panose="020B0503020204020204" pitchFamily="34" charset="-122"/>
                      <a:sym typeface="Arial" panose="020B0604020202020204" pitchFamily="34" charset="0"/>
                    </a:rPr>
                    <a:t>参保首月业务流程</a:t>
                  </a:r>
                </a:p>
              </p:txBody>
            </p:sp>
            <p:grpSp>
              <p:nvGrpSpPr>
                <p:cNvPr id="72" name="组合 26"/>
                <p:cNvGrpSpPr/>
                <p:nvPr/>
              </p:nvGrpSpPr>
              <p:grpSpPr>
                <a:xfrm>
                  <a:off x="3802405" y="569913"/>
                  <a:ext cx="263525" cy="395287"/>
                  <a:chOff x="-1006695" y="0"/>
                  <a:chExt cx="213756" cy="427512"/>
                </a:xfrm>
              </p:grpSpPr>
              <p:sp>
                <p:nvSpPr>
                  <p:cNvPr id="73" name="直接连接符 27"/>
                  <p:cNvSpPr/>
                  <p:nvPr/>
                </p:nvSpPr>
                <p:spPr>
                  <a:xfrm>
                    <a:off x="-1006695" y="0"/>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sp>
                <p:nvSpPr>
                  <p:cNvPr id="83" name="直接连接符 28"/>
                  <p:cNvSpPr/>
                  <p:nvPr/>
                </p:nvSpPr>
                <p:spPr>
                  <a:xfrm flipH="1">
                    <a:off x="-1006695" y="213756"/>
                    <a:ext cx="213756" cy="213756"/>
                  </a:xfrm>
                  <a:prstGeom prst="line">
                    <a:avLst/>
                  </a:prstGeom>
                  <a:ln w="19050" cap="flat" cmpd="sng">
                    <a:solidFill>
                      <a:schemeClr val="bg1"/>
                    </a:solidFill>
                    <a:prstDash val="solid"/>
                    <a:miter/>
                    <a:headEnd type="oval" w="med" len="med"/>
                    <a:tailEnd type="oval" w="lg" len="lg"/>
                  </a:ln>
                </p:spPr>
                <p:txBody>
                  <a:bodyPr/>
                  <a:lstStyle/>
                  <a:p>
                    <a:endParaRPr lang="zh-CN" altLang="en-US"/>
                  </a:p>
                </p:txBody>
              </p:sp>
            </p:grpSp>
          </p:grpSp>
        </p:grpSp>
        <p:grpSp>
          <p:nvGrpSpPr>
            <p:cNvPr id="87" name="组合 86"/>
            <p:cNvGrpSpPr/>
            <p:nvPr/>
          </p:nvGrpSpPr>
          <p:grpSpPr>
            <a:xfrm>
              <a:off x="971997" y="2179710"/>
              <a:ext cx="2121586" cy="1983303"/>
              <a:chOff x="2215144" y="1032180"/>
              <a:chExt cx="1120898" cy="824468"/>
            </a:xfrm>
          </p:grpSpPr>
          <p:sp>
            <p:nvSpPr>
              <p:cNvPr id="88" name="平行四边形 87"/>
              <p:cNvSpPr/>
              <p:nvPr/>
            </p:nvSpPr>
            <p:spPr>
              <a:xfrm>
                <a:off x="2215144" y="1032180"/>
                <a:ext cx="1120898" cy="824468"/>
              </a:xfrm>
              <a:prstGeom prst="parallelogram">
                <a:avLst>
                  <a:gd name="adj" fmla="val 0"/>
                </a:avLst>
              </a:prstGeom>
              <a:solidFill>
                <a:srgbClr val="1983B7"/>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95" name="文本框 9"/>
              <p:cNvSpPr txBox="1"/>
              <p:nvPr/>
            </p:nvSpPr>
            <p:spPr>
              <a:xfrm>
                <a:off x="2245058" y="1100246"/>
                <a:ext cx="1066799" cy="641734"/>
              </a:xfrm>
              <a:prstGeom prst="rect">
                <a:avLst/>
              </a:prstGeom>
              <a:noFill/>
            </p:spPr>
            <p:txBody>
              <a:bodyPr wrap="square" rtlCol="0">
                <a:spAutoFit/>
              </a:bodyPr>
              <a:lstStyle/>
              <a:p>
                <a:pPr algn="ctr"/>
                <a:r>
                  <a:rPr lang="en-US" altLang="zh-CN" sz="7200" dirty="0">
                    <a:solidFill>
                      <a:schemeClr val="bg1"/>
                    </a:solidFill>
                    <a:latin typeface="Impact" panose="020B0806030902050204" pitchFamily="34" charset="0"/>
                  </a:rPr>
                  <a:t>02</a:t>
                </a:r>
                <a:endParaRPr lang="zh-CN" altLang="en-US" sz="7200" dirty="0">
                  <a:solidFill>
                    <a:schemeClr val="bg1"/>
                  </a:solidFill>
                  <a:latin typeface="Impact" panose="020B0806030902050204" pitchFamily="34" charset="0"/>
                </a:endParaRPr>
              </a:p>
            </p:txBody>
          </p:sp>
        </p:grpSp>
      </p:grpSp>
      <p:grpSp>
        <p:nvGrpSpPr>
          <p:cNvPr id="13" name="组合 12"/>
          <p:cNvGrpSpPr/>
          <p:nvPr/>
        </p:nvGrpSpPr>
        <p:grpSpPr>
          <a:xfrm rot="13187308">
            <a:off x="-6592880" y="2752868"/>
            <a:ext cx="11496362" cy="6726866"/>
            <a:chOff x="0" y="4292079"/>
            <a:chExt cx="12190414" cy="4843505"/>
          </a:xfrm>
        </p:grpSpPr>
        <p:grpSp>
          <p:nvGrpSpPr>
            <p:cNvPr id="14" name="组合 13"/>
            <p:cNvGrpSpPr/>
            <p:nvPr/>
          </p:nvGrpSpPr>
          <p:grpSpPr>
            <a:xfrm>
              <a:off x="0" y="4692834"/>
              <a:ext cx="12190414" cy="4442750"/>
              <a:chOff x="0" y="5400390"/>
              <a:chExt cx="12190414" cy="4442750"/>
            </a:xfrm>
          </p:grpSpPr>
          <p:grpSp>
            <p:nvGrpSpPr>
              <p:cNvPr id="22" name="组合 21"/>
              <p:cNvGrpSpPr/>
              <p:nvPr/>
            </p:nvGrpSpPr>
            <p:grpSpPr>
              <a:xfrm>
                <a:off x="0" y="5403580"/>
                <a:ext cx="6095207" cy="4439560"/>
                <a:chOff x="0" y="5320120"/>
                <a:chExt cx="12190413" cy="4439560"/>
              </a:xfrm>
            </p:grpSpPr>
            <p:sp>
              <p:nvSpPr>
                <p:cNvPr id="26" name="波形 25"/>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波形 26"/>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6095207" y="5400390"/>
                <a:ext cx="6095207" cy="4439560"/>
                <a:chOff x="0" y="5320120"/>
                <a:chExt cx="12190413" cy="4439560"/>
              </a:xfrm>
            </p:grpSpPr>
            <p:sp>
              <p:nvSpPr>
                <p:cNvPr id="24" name="波形 23"/>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波形 24"/>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0" y="4292079"/>
              <a:ext cx="12190414" cy="4442750"/>
              <a:chOff x="0" y="5400390"/>
              <a:chExt cx="12190414" cy="4442750"/>
            </a:xfrm>
          </p:grpSpPr>
          <p:grpSp>
            <p:nvGrpSpPr>
              <p:cNvPr id="16" name="组合 15"/>
              <p:cNvGrpSpPr/>
              <p:nvPr/>
            </p:nvGrpSpPr>
            <p:grpSpPr>
              <a:xfrm>
                <a:off x="0" y="5403580"/>
                <a:ext cx="6095207" cy="4439560"/>
                <a:chOff x="0" y="5320120"/>
                <a:chExt cx="12190413" cy="4439560"/>
              </a:xfrm>
            </p:grpSpPr>
            <p:sp>
              <p:nvSpPr>
                <p:cNvPr id="20" name="波形 19"/>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波形 20"/>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095207" y="5400390"/>
                <a:ext cx="6095207" cy="4439560"/>
                <a:chOff x="0" y="5320120"/>
                <a:chExt cx="12190413" cy="4439560"/>
              </a:xfrm>
            </p:grpSpPr>
            <p:sp>
              <p:nvSpPr>
                <p:cNvPr id="18" name="波形 17"/>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波形 18"/>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8" name="组合 27"/>
          <p:cNvGrpSpPr/>
          <p:nvPr/>
        </p:nvGrpSpPr>
        <p:grpSpPr>
          <a:xfrm rot="13187308">
            <a:off x="7037427" y="-4308561"/>
            <a:ext cx="11496362" cy="6726866"/>
            <a:chOff x="0" y="4292079"/>
            <a:chExt cx="12190414" cy="4843505"/>
          </a:xfrm>
        </p:grpSpPr>
        <p:grpSp>
          <p:nvGrpSpPr>
            <p:cNvPr id="29" name="组合 28"/>
            <p:cNvGrpSpPr/>
            <p:nvPr/>
          </p:nvGrpSpPr>
          <p:grpSpPr>
            <a:xfrm>
              <a:off x="0" y="4692834"/>
              <a:ext cx="12190414" cy="4442750"/>
              <a:chOff x="0" y="5400390"/>
              <a:chExt cx="12190414" cy="4442750"/>
            </a:xfrm>
          </p:grpSpPr>
          <p:grpSp>
            <p:nvGrpSpPr>
              <p:cNvPr id="37" name="组合 36"/>
              <p:cNvGrpSpPr/>
              <p:nvPr/>
            </p:nvGrpSpPr>
            <p:grpSpPr>
              <a:xfrm>
                <a:off x="0" y="5403580"/>
                <a:ext cx="6095207" cy="4439560"/>
                <a:chOff x="0" y="5320120"/>
                <a:chExt cx="12190413" cy="4439560"/>
              </a:xfrm>
            </p:grpSpPr>
            <p:sp>
              <p:nvSpPr>
                <p:cNvPr id="41" name="波形 40"/>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波形 41"/>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6095207" y="5400390"/>
                <a:ext cx="6095207" cy="4439560"/>
                <a:chOff x="0" y="5320120"/>
                <a:chExt cx="12190413" cy="4439560"/>
              </a:xfrm>
            </p:grpSpPr>
            <p:sp>
              <p:nvSpPr>
                <p:cNvPr id="39" name="波形 38"/>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波形 39"/>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0" name="组合 29"/>
            <p:cNvGrpSpPr/>
            <p:nvPr/>
          </p:nvGrpSpPr>
          <p:grpSpPr>
            <a:xfrm>
              <a:off x="0" y="4292079"/>
              <a:ext cx="12190414" cy="4446967"/>
              <a:chOff x="0" y="5400390"/>
              <a:chExt cx="12190414" cy="4446967"/>
            </a:xfrm>
          </p:grpSpPr>
          <p:grpSp>
            <p:nvGrpSpPr>
              <p:cNvPr id="31" name="组合 30"/>
              <p:cNvGrpSpPr/>
              <p:nvPr/>
            </p:nvGrpSpPr>
            <p:grpSpPr>
              <a:xfrm>
                <a:off x="0" y="5403580"/>
                <a:ext cx="6100378" cy="4443777"/>
                <a:chOff x="0" y="5320120"/>
                <a:chExt cx="12200755" cy="4443777"/>
              </a:xfrm>
            </p:grpSpPr>
            <p:sp>
              <p:nvSpPr>
                <p:cNvPr id="35" name="波形 34"/>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波形 35"/>
                <p:cNvSpPr/>
                <p:nvPr/>
              </p:nvSpPr>
              <p:spPr>
                <a:xfrm flipH="1">
                  <a:off x="10342" y="5344297"/>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6095207" y="5400390"/>
                <a:ext cx="6095207" cy="4439560"/>
                <a:chOff x="0" y="5320120"/>
                <a:chExt cx="12190413" cy="4439560"/>
              </a:xfrm>
            </p:grpSpPr>
            <p:sp>
              <p:nvSpPr>
                <p:cNvPr id="33" name="波形 32"/>
                <p:cNvSpPr/>
                <p:nvPr/>
              </p:nvSpPr>
              <p:spPr>
                <a:xfrm>
                  <a:off x="0" y="5320120"/>
                  <a:ext cx="12190413" cy="4419600"/>
                </a:xfrm>
                <a:prstGeom prst="wave">
                  <a:avLst/>
                </a:prstGeom>
                <a:solidFill>
                  <a:srgbClr val="1983B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波形 33"/>
                <p:cNvSpPr/>
                <p:nvPr/>
              </p:nvSpPr>
              <p:spPr>
                <a:xfrm flipH="1">
                  <a:off x="0" y="5340080"/>
                  <a:ext cx="12190413" cy="4419600"/>
                </a:xfrm>
                <a:prstGeom prst="wave">
                  <a:avLst/>
                </a:prstGeom>
                <a:solidFill>
                  <a:srgbClr val="18D2A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组合 97"/>
          <p:cNvGrpSpPr/>
          <p:nvPr/>
        </p:nvGrpSpPr>
        <p:grpSpPr>
          <a:xfrm>
            <a:off x="4277465" y="1315422"/>
            <a:ext cx="2474686" cy="932851"/>
            <a:chOff x="6417034" y="1970735"/>
            <a:chExt cx="3712513" cy="1399459"/>
          </a:xfrm>
        </p:grpSpPr>
        <p:sp>
          <p:nvSpPr>
            <p:cNvPr id="24" name="Oval 41"/>
            <p:cNvSpPr>
              <a:spLocks noChangeAspect="1"/>
            </p:cNvSpPr>
            <p:nvPr/>
          </p:nvSpPr>
          <p:spPr>
            <a:xfrm>
              <a:off x="7919415" y="2827112"/>
              <a:ext cx="543082" cy="543082"/>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3</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93" name="组合 92"/>
            <p:cNvGrpSpPr/>
            <p:nvPr/>
          </p:nvGrpSpPr>
          <p:grpSpPr>
            <a:xfrm>
              <a:off x="6417034" y="1970735"/>
              <a:ext cx="3712513" cy="678856"/>
              <a:chOff x="4984727" y="2582604"/>
              <a:chExt cx="3712513" cy="678856"/>
            </a:xfrm>
          </p:grpSpPr>
          <p:sp>
            <p:nvSpPr>
              <p:cNvPr id="33" name="Folded Corner 14"/>
              <p:cNvSpPr>
                <a:spLocks noChangeAspect="1"/>
              </p:cNvSpPr>
              <p:nvPr/>
            </p:nvSpPr>
            <p:spPr>
              <a:xfrm>
                <a:off x="4984727" y="2582607"/>
                <a:ext cx="3539129" cy="678853"/>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选择受理业务服务事项</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34" name="Folded Corner 14"/>
              <p:cNvSpPr>
                <a:spLocks noChangeAspect="1"/>
              </p:cNvSpPr>
              <p:nvPr/>
            </p:nvSpPr>
            <p:spPr>
              <a:xfrm>
                <a:off x="4993442" y="2582604"/>
                <a:ext cx="3703798" cy="678853"/>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机关事业单位人员信息查询</a:t>
                </a:r>
              </a:p>
            </p:txBody>
          </p:sp>
        </p:grpSp>
      </p:grpSp>
      <p:grpSp>
        <p:nvGrpSpPr>
          <p:cNvPr id="102" name="组合 101"/>
          <p:cNvGrpSpPr/>
          <p:nvPr/>
        </p:nvGrpSpPr>
        <p:grpSpPr>
          <a:xfrm>
            <a:off x="6967502" y="4821223"/>
            <a:ext cx="2162502" cy="950842"/>
            <a:chOff x="10452616" y="7230121"/>
            <a:chExt cx="3244175" cy="1426448"/>
          </a:xfrm>
        </p:grpSpPr>
        <p:sp>
          <p:nvSpPr>
            <p:cNvPr id="26" name="Oval 41"/>
            <p:cNvSpPr>
              <a:spLocks noChangeAspect="1"/>
            </p:cNvSpPr>
            <p:nvPr/>
          </p:nvSpPr>
          <p:spPr>
            <a:xfrm>
              <a:off x="11820204" y="7230121"/>
              <a:ext cx="485066" cy="485066"/>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7</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43" name="组合 42"/>
            <p:cNvGrpSpPr/>
            <p:nvPr/>
          </p:nvGrpSpPr>
          <p:grpSpPr>
            <a:xfrm>
              <a:off x="10452616" y="7899379"/>
              <a:ext cx="3244175" cy="757190"/>
              <a:chOff x="10949918" y="8059799"/>
              <a:chExt cx="3244175" cy="757190"/>
            </a:xfrm>
          </p:grpSpPr>
          <p:sp>
            <p:nvSpPr>
              <p:cNvPr id="44" name="Folded Corner 14"/>
              <p:cNvSpPr>
                <a:spLocks noChangeAspect="1"/>
              </p:cNvSpPr>
              <p:nvPr/>
            </p:nvSpPr>
            <p:spPr>
              <a:xfrm>
                <a:off x="11398515" y="8059799"/>
                <a:ext cx="2274144" cy="757190"/>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满意度评价</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45" name="Folded Corner 14"/>
              <p:cNvSpPr>
                <a:spLocks noChangeAspect="1"/>
              </p:cNvSpPr>
              <p:nvPr/>
            </p:nvSpPr>
            <p:spPr>
              <a:xfrm>
                <a:off x="10949918" y="8059799"/>
                <a:ext cx="3244175" cy="757190"/>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社会保险费应缴认定单及退费单据开具</a:t>
                </a:r>
              </a:p>
            </p:txBody>
          </p:sp>
        </p:grpSp>
      </p:grpSp>
      <p:grpSp>
        <p:nvGrpSpPr>
          <p:cNvPr id="105" name="组合 104"/>
          <p:cNvGrpSpPr/>
          <p:nvPr/>
        </p:nvGrpSpPr>
        <p:grpSpPr>
          <a:xfrm>
            <a:off x="1045326" y="2322687"/>
            <a:ext cx="7380401" cy="2323463"/>
            <a:chOff x="1568192" y="3481828"/>
            <a:chExt cx="11072043" cy="3485649"/>
          </a:xfrm>
        </p:grpSpPr>
        <p:grpSp>
          <p:nvGrpSpPr>
            <p:cNvPr id="13" name="组合 12"/>
            <p:cNvGrpSpPr/>
            <p:nvPr/>
          </p:nvGrpSpPr>
          <p:grpSpPr>
            <a:xfrm>
              <a:off x="1568192" y="3481828"/>
              <a:ext cx="11072043" cy="3485649"/>
              <a:chOff x="1" y="4064773"/>
              <a:chExt cx="10605052" cy="976770"/>
            </a:xfrm>
          </p:grpSpPr>
          <p:sp>
            <p:nvSpPr>
              <p:cNvPr id="14" name="Rectangle 52"/>
              <p:cNvSpPr/>
              <p:nvPr/>
            </p:nvSpPr>
            <p:spPr>
              <a:xfrm>
                <a:off x="1" y="4064773"/>
                <a:ext cx="10605052" cy="976770"/>
              </a:xfrm>
              <a:prstGeom prst="rect">
                <a:avLst/>
              </a:prstGeom>
              <a:solidFill>
                <a:srgbClr val="4B7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 y="4557410"/>
                <a:ext cx="1060505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Rectangle 52"/>
            <p:cNvSpPr/>
            <p:nvPr/>
          </p:nvSpPr>
          <p:spPr>
            <a:xfrm>
              <a:off x="1839785" y="3751228"/>
              <a:ext cx="987269" cy="1174080"/>
            </a:xfrm>
            <a:prstGeom prst="rect">
              <a:avLst/>
            </a:prstGeom>
            <a:solidFill>
              <a:srgbClr val="E9845B"/>
            </a:solidFill>
            <a:ln>
              <a:solidFill>
                <a:srgbClr val="E98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基础</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工作</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7" name="Rectangle 52"/>
            <p:cNvSpPr/>
            <p:nvPr/>
          </p:nvSpPr>
          <p:spPr>
            <a:xfrm>
              <a:off x="2827054" y="3751227"/>
              <a:ext cx="9490452" cy="1162177"/>
            </a:xfrm>
            <a:prstGeom prst="rect">
              <a:avLst/>
            </a:prstGeom>
            <a:solidFill>
              <a:schemeClr val="accent1">
                <a:lumMod val="40000"/>
                <a:lumOff val="60000"/>
              </a:schemeClr>
            </a:solidFill>
            <a:ln>
              <a:solidFill>
                <a:srgbClr val="E98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微软雅黑" panose="020B0503020204020204" pitchFamily="34" charset="-122"/>
                <a:ea typeface="微软雅黑" panose="020B0503020204020204" pitchFamily="34" charset="-122"/>
              </a:endParaRPr>
            </a:p>
          </p:txBody>
        </p:sp>
        <p:sp>
          <p:nvSpPr>
            <p:cNvPr id="18" name="Rectangle 52"/>
            <p:cNvSpPr/>
            <p:nvPr/>
          </p:nvSpPr>
          <p:spPr>
            <a:xfrm>
              <a:off x="1839785" y="5500962"/>
              <a:ext cx="987269" cy="1174080"/>
            </a:xfrm>
            <a:prstGeom prst="rect">
              <a:avLst/>
            </a:prstGeom>
            <a:solidFill>
              <a:srgbClr val="E9845B"/>
            </a:solidFill>
            <a:ln>
              <a:solidFill>
                <a:srgbClr val="E98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技术</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支撑</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9" name="Rectangle 52"/>
            <p:cNvSpPr/>
            <p:nvPr/>
          </p:nvSpPr>
          <p:spPr>
            <a:xfrm>
              <a:off x="2827054" y="5502477"/>
              <a:ext cx="9490452" cy="1162177"/>
            </a:xfrm>
            <a:prstGeom prst="rect">
              <a:avLst/>
            </a:prstGeom>
            <a:solidFill>
              <a:schemeClr val="accent1">
                <a:lumMod val="40000"/>
                <a:lumOff val="60000"/>
              </a:schemeClr>
            </a:solidFill>
            <a:ln>
              <a:solidFill>
                <a:srgbClr val="E98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3150787" y="3926384"/>
              <a:ext cx="8838862" cy="776571"/>
              <a:chOff x="2446832" y="3886239"/>
              <a:chExt cx="5963198" cy="336779"/>
            </a:xfrm>
          </p:grpSpPr>
          <p:sp>
            <p:nvSpPr>
              <p:cNvPr id="50" name="Rectangle 52"/>
              <p:cNvSpPr/>
              <p:nvPr/>
            </p:nvSpPr>
            <p:spPr>
              <a:xfrm>
                <a:off x="2446832" y="3886239"/>
                <a:ext cx="1489937" cy="324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服务事项标准化</a:t>
                </a:r>
                <a:endParaRPr lang="en-US" sz="1067" dirty="0">
                  <a:solidFill>
                    <a:srgbClr val="4B7FA7"/>
                  </a:solidFill>
                  <a:latin typeface="微软雅黑" panose="020B0503020204020204" pitchFamily="34" charset="-122"/>
                  <a:ea typeface="微软雅黑" panose="020B0503020204020204" pitchFamily="34" charset="-122"/>
                </a:endParaRPr>
              </a:p>
            </p:txBody>
          </p:sp>
          <p:sp>
            <p:nvSpPr>
              <p:cNvPr id="51" name="Rectangle 52"/>
              <p:cNvSpPr/>
              <p:nvPr/>
            </p:nvSpPr>
            <p:spPr>
              <a:xfrm>
                <a:off x="4071248" y="3898765"/>
                <a:ext cx="1370839" cy="311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业务材料规范化</a:t>
                </a:r>
                <a:endParaRPr lang="en-US" sz="1067" dirty="0">
                  <a:solidFill>
                    <a:srgbClr val="4B7FA7"/>
                  </a:solidFill>
                  <a:latin typeface="微软雅黑" panose="020B0503020204020204" pitchFamily="34" charset="-122"/>
                  <a:ea typeface="微软雅黑" panose="020B0503020204020204" pitchFamily="34" charset="-122"/>
                </a:endParaRPr>
              </a:p>
            </p:txBody>
          </p:sp>
          <p:sp>
            <p:nvSpPr>
              <p:cNvPr id="52" name="Rectangle 52"/>
              <p:cNvSpPr/>
              <p:nvPr/>
            </p:nvSpPr>
            <p:spPr>
              <a:xfrm>
                <a:off x="5554069" y="3898763"/>
                <a:ext cx="1288809" cy="32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业务流程梳理</a:t>
                </a:r>
                <a:endParaRPr lang="en-US" sz="1067" dirty="0">
                  <a:solidFill>
                    <a:srgbClr val="4B7FA7"/>
                  </a:solidFill>
                  <a:latin typeface="微软雅黑" panose="020B0503020204020204" pitchFamily="34" charset="-122"/>
                  <a:ea typeface="微软雅黑" panose="020B0503020204020204" pitchFamily="34" charset="-122"/>
                </a:endParaRPr>
              </a:p>
            </p:txBody>
          </p:sp>
          <p:sp>
            <p:nvSpPr>
              <p:cNvPr id="53" name="Rectangle 52"/>
              <p:cNvSpPr/>
              <p:nvPr/>
            </p:nvSpPr>
            <p:spPr>
              <a:xfrm>
                <a:off x="6939779" y="3891677"/>
                <a:ext cx="1470251" cy="31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业务条线梳理</a:t>
                </a:r>
                <a:endParaRPr lang="en-US" sz="1067" dirty="0">
                  <a:solidFill>
                    <a:srgbClr val="4B7FA7"/>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3150787" y="5687878"/>
              <a:ext cx="6861996" cy="743738"/>
              <a:chOff x="2755013" y="5593749"/>
              <a:chExt cx="6861996" cy="743738"/>
            </a:xfrm>
          </p:grpSpPr>
          <p:sp>
            <p:nvSpPr>
              <p:cNvPr id="59" name="Rectangle 52"/>
              <p:cNvSpPr/>
              <p:nvPr/>
            </p:nvSpPr>
            <p:spPr>
              <a:xfrm>
                <a:off x="2755013" y="5602414"/>
                <a:ext cx="1689650" cy="72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电子档案</a:t>
                </a:r>
                <a:endParaRPr lang="en-US" altLang="zh-CN" sz="1067" dirty="0">
                  <a:solidFill>
                    <a:srgbClr val="4B7FA7"/>
                  </a:solidFill>
                  <a:latin typeface="微软雅黑" panose="020B0503020204020204" pitchFamily="34" charset="-122"/>
                  <a:ea typeface="微软雅黑" panose="020B0503020204020204" pitchFamily="34" charset="-122"/>
                </a:endParaRPr>
              </a:p>
            </p:txBody>
          </p:sp>
          <p:sp>
            <p:nvSpPr>
              <p:cNvPr id="60" name="Rectangle 52"/>
              <p:cNvSpPr/>
              <p:nvPr/>
            </p:nvSpPr>
            <p:spPr>
              <a:xfrm>
                <a:off x="4619246" y="5593749"/>
                <a:ext cx="1549532" cy="743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电子签名</a:t>
                </a:r>
                <a:endParaRPr lang="en-US" sz="1067" dirty="0">
                  <a:solidFill>
                    <a:srgbClr val="4B7FA7"/>
                  </a:solidFill>
                  <a:latin typeface="微软雅黑" panose="020B0503020204020204" pitchFamily="34" charset="-122"/>
                  <a:ea typeface="微软雅黑" panose="020B0503020204020204" pitchFamily="34" charset="-122"/>
                </a:endParaRPr>
              </a:p>
            </p:txBody>
          </p:sp>
          <p:sp>
            <p:nvSpPr>
              <p:cNvPr id="61" name="Rectangle 52"/>
              <p:cNvSpPr/>
              <p:nvPr/>
            </p:nvSpPr>
            <p:spPr>
              <a:xfrm>
                <a:off x="6343361" y="5593749"/>
                <a:ext cx="1549532" cy="743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电子签章</a:t>
                </a:r>
                <a:endParaRPr lang="en-US" sz="1067" dirty="0">
                  <a:solidFill>
                    <a:srgbClr val="4B7FA7"/>
                  </a:solidFill>
                  <a:latin typeface="微软雅黑" panose="020B0503020204020204" pitchFamily="34" charset="-122"/>
                  <a:ea typeface="微软雅黑" panose="020B0503020204020204" pitchFamily="34" charset="-122"/>
                </a:endParaRPr>
              </a:p>
            </p:txBody>
          </p:sp>
          <p:sp>
            <p:nvSpPr>
              <p:cNvPr id="62" name="Rectangle 52"/>
              <p:cNvSpPr/>
              <p:nvPr/>
            </p:nvSpPr>
            <p:spPr>
              <a:xfrm>
                <a:off x="8067477" y="5593749"/>
                <a:ext cx="1549532" cy="743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67" dirty="0">
                    <a:solidFill>
                      <a:srgbClr val="4B7FA7"/>
                    </a:solidFill>
                    <a:latin typeface="微软雅黑" panose="020B0503020204020204" pitchFamily="34" charset="-122"/>
                    <a:ea typeface="微软雅黑" panose="020B0503020204020204" pitchFamily="34" charset="-122"/>
                  </a:rPr>
                  <a:t>流程引擎</a:t>
                </a:r>
                <a:endParaRPr lang="en-US" altLang="zh-CN" sz="1067" dirty="0">
                  <a:solidFill>
                    <a:srgbClr val="4B7FA7"/>
                  </a:solidFill>
                  <a:latin typeface="微软雅黑" panose="020B0503020204020204" pitchFamily="34" charset="-122"/>
                  <a:ea typeface="微软雅黑" panose="020B0503020204020204" pitchFamily="34" charset="-122"/>
                </a:endParaRPr>
              </a:p>
            </p:txBody>
          </p:sp>
        </p:grpSp>
      </p:grpSp>
      <p:grpSp>
        <p:nvGrpSpPr>
          <p:cNvPr id="99" name="组合 98"/>
          <p:cNvGrpSpPr/>
          <p:nvPr/>
        </p:nvGrpSpPr>
        <p:grpSpPr>
          <a:xfrm>
            <a:off x="6945832" y="725091"/>
            <a:ext cx="2486050" cy="1523183"/>
            <a:chOff x="10420104" y="1085122"/>
            <a:chExt cx="4056378" cy="2285072"/>
          </a:xfrm>
        </p:grpSpPr>
        <p:sp>
          <p:nvSpPr>
            <p:cNvPr id="25" name="Oval 41"/>
            <p:cNvSpPr>
              <a:spLocks noChangeAspect="1"/>
            </p:cNvSpPr>
            <p:nvPr/>
          </p:nvSpPr>
          <p:spPr>
            <a:xfrm>
              <a:off x="12247730" y="2827111"/>
              <a:ext cx="543082" cy="543083"/>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4</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94" name="组合 93"/>
            <p:cNvGrpSpPr/>
            <p:nvPr/>
          </p:nvGrpSpPr>
          <p:grpSpPr>
            <a:xfrm>
              <a:off x="10420104" y="1970735"/>
              <a:ext cx="4056378" cy="678856"/>
              <a:chOff x="7266518" y="2582604"/>
              <a:chExt cx="4056378" cy="678856"/>
            </a:xfrm>
          </p:grpSpPr>
          <p:sp>
            <p:nvSpPr>
              <p:cNvPr id="35" name="Folded Corner 14"/>
              <p:cNvSpPr>
                <a:spLocks noChangeAspect="1"/>
              </p:cNvSpPr>
              <p:nvPr/>
            </p:nvSpPr>
            <p:spPr>
              <a:xfrm>
                <a:off x="7266520" y="2582607"/>
                <a:ext cx="3528459" cy="678853"/>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读取身份证及社保卡</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36" name="Folded Corner 14"/>
              <p:cNvSpPr>
                <a:spLocks noChangeAspect="1"/>
              </p:cNvSpPr>
              <p:nvPr/>
            </p:nvSpPr>
            <p:spPr>
              <a:xfrm>
                <a:off x="7266518" y="2582604"/>
                <a:ext cx="4056378" cy="678853"/>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单位职工参保登记</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续保</a:t>
                </a:r>
              </a:p>
            </p:txBody>
          </p:sp>
        </p:grpSp>
        <p:sp>
          <p:nvSpPr>
            <p:cNvPr id="63" name="矩形 62"/>
            <p:cNvSpPr>
              <a:spLocks noChangeAspect="1"/>
            </p:cNvSpPr>
            <p:nvPr/>
          </p:nvSpPr>
          <p:spPr>
            <a:xfrm>
              <a:off x="10787040" y="1085122"/>
              <a:ext cx="2794589" cy="598528"/>
            </a:xfrm>
            <a:prstGeom prst="rect">
              <a:avLst/>
            </a:prstGeom>
            <a:no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333" dirty="0">
                  <a:solidFill>
                    <a:schemeClr val="tx1"/>
                  </a:solidFill>
                  <a:latin typeface="+mj-ea"/>
                  <a:ea typeface="+mj-ea"/>
                </a:rPr>
                <a:t>身份验证，信息获取</a:t>
              </a:r>
            </a:p>
          </p:txBody>
        </p:sp>
      </p:grpSp>
      <p:grpSp>
        <p:nvGrpSpPr>
          <p:cNvPr id="97" name="组合 96"/>
          <p:cNvGrpSpPr/>
          <p:nvPr/>
        </p:nvGrpSpPr>
        <p:grpSpPr>
          <a:xfrm>
            <a:off x="1982894" y="1303294"/>
            <a:ext cx="2178997" cy="944979"/>
            <a:chOff x="2974728" y="1952540"/>
            <a:chExt cx="3268920" cy="1417654"/>
          </a:xfrm>
        </p:grpSpPr>
        <p:sp>
          <p:nvSpPr>
            <p:cNvPr id="21" name="Oval 41"/>
            <p:cNvSpPr>
              <a:spLocks noChangeAspect="1"/>
            </p:cNvSpPr>
            <p:nvPr/>
          </p:nvSpPr>
          <p:spPr>
            <a:xfrm>
              <a:off x="4294109" y="2827112"/>
              <a:ext cx="543082" cy="543082"/>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2</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92" name="组合 91"/>
            <p:cNvGrpSpPr/>
            <p:nvPr/>
          </p:nvGrpSpPr>
          <p:grpSpPr>
            <a:xfrm>
              <a:off x="2974728" y="1952540"/>
              <a:ext cx="3268920" cy="699479"/>
              <a:chOff x="2956024" y="2565552"/>
              <a:chExt cx="3268920" cy="699479"/>
            </a:xfrm>
          </p:grpSpPr>
          <p:sp>
            <p:nvSpPr>
              <p:cNvPr id="31" name="Folded Corner 14"/>
              <p:cNvSpPr>
                <a:spLocks noChangeAspect="1"/>
              </p:cNvSpPr>
              <p:nvPr/>
            </p:nvSpPr>
            <p:spPr>
              <a:xfrm>
                <a:off x="3150787" y="2586178"/>
                <a:ext cx="2792319" cy="678853"/>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a:solidFill>
                      <a:schemeClr val="bg1"/>
                    </a:solidFill>
                    <a:latin typeface="微软雅黑" panose="020B0503020204020204" pitchFamily="34" charset="-122"/>
                    <a:ea typeface="微软雅黑" panose="020B0503020204020204" pitchFamily="34" charset="-122"/>
                  </a:rPr>
                  <a:t>业务统一受理</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2" name="Folded Corner 14"/>
              <p:cNvSpPr>
                <a:spLocks noChangeAspect="1"/>
              </p:cNvSpPr>
              <p:nvPr/>
            </p:nvSpPr>
            <p:spPr>
              <a:xfrm>
                <a:off x="2956024" y="2565552"/>
                <a:ext cx="3268920" cy="697051"/>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单位最大做账期号维护</a:t>
                </a:r>
              </a:p>
            </p:txBody>
          </p:sp>
        </p:grpSp>
      </p:grpSp>
      <p:grpSp>
        <p:nvGrpSpPr>
          <p:cNvPr id="101" name="组合 100"/>
          <p:cNvGrpSpPr/>
          <p:nvPr/>
        </p:nvGrpSpPr>
        <p:grpSpPr>
          <a:xfrm>
            <a:off x="9095074" y="2585685"/>
            <a:ext cx="2745982" cy="538838"/>
            <a:chOff x="13644389" y="3876375"/>
            <a:chExt cx="4119510" cy="808362"/>
          </a:xfrm>
        </p:grpSpPr>
        <p:grpSp>
          <p:nvGrpSpPr>
            <p:cNvPr id="10" name="组合 9"/>
            <p:cNvGrpSpPr/>
            <p:nvPr/>
          </p:nvGrpSpPr>
          <p:grpSpPr>
            <a:xfrm>
              <a:off x="14384207" y="3876375"/>
              <a:ext cx="3379692" cy="808362"/>
              <a:chOff x="14143577" y="3314903"/>
              <a:chExt cx="3379692" cy="808362"/>
            </a:xfrm>
          </p:grpSpPr>
          <p:sp>
            <p:nvSpPr>
              <p:cNvPr id="37" name="Folded Corner 14"/>
              <p:cNvSpPr>
                <a:spLocks noChangeAspect="1"/>
              </p:cNvSpPr>
              <p:nvPr/>
            </p:nvSpPr>
            <p:spPr>
              <a:xfrm>
                <a:off x="14143577" y="3330668"/>
                <a:ext cx="3379692" cy="792597"/>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业务资料影像化</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8" name="Folded Corner 14"/>
              <p:cNvSpPr>
                <a:spLocks noChangeAspect="1"/>
              </p:cNvSpPr>
              <p:nvPr/>
            </p:nvSpPr>
            <p:spPr>
              <a:xfrm>
                <a:off x="14143577" y="3314903"/>
                <a:ext cx="3379692" cy="792597"/>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单位社会保险补缴申报</a:t>
                </a:r>
              </a:p>
            </p:txBody>
          </p:sp>
        </p:grpSp>
        <p:sp>
          <p:nvSpPr>
            <p:cNvPr id="39" name="Oval 41"/>
            <p:cNvSpPr>
              <a:spLocks noChangeAspect="1"/>
            </p:cNvSpPr>
            <p:nvPr/>
          </p:nvSpPr>
          <p:spPr>
            <a:xfrm>
              <a:off x="13644389" y="4026681"/>
              <a:ext cx="505277" cy="507750"/>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5</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grpSp>
        <p:nvGrpSpPr>
          <p:cNvPr id="100" name="组合 99"/>
          <p:cNvGrpSpPr/>
          <p:nvPr/>
        </p:nvGrpSpPr>
        <p:grpSpPr>
          <a:xfrm>
            <a:off x="9095076" y="3852066"/>
            <a:ext cx="2753147" cy="1537864"/>
            <a:chOff x="13644390" y="5776195"/>
            <a:chExt cx="4130258" cy="2307097"/>
          </a:xfrm>
        </p:grpSpPr>
        <p:grpSp>
          <p:nvGrpSpPr>
            <p:cNvPr id="9" name="组合 8"/>
            <p:cNvGrpSpPr/>
            <p:nvPr/>
          </p:nvGrpSpPr>
          <p:grpSpPr>
            <a:xfrm>
              <a:off x="14384207" y="5776195"/>
              <a:ext cx="3379692" cy="808362"/>
              <a:chOff x="14352123" y="5776195"/>
              <a:chExt cx="3379692" cy="808362"/>
            </a:xfrm>
          </p:grpSpPr>
          <p:sp>
            <p:nvSpPr>
              <p:cNvPr id="40" name="Folded Corner 14"/>
              <p:cNvSpPr>
                <a:spLocks noChangeAspect="1"/>
              </p:cNvSpPr>
              <p:nvPr/>
            </p:nvSpPr>
            <p:spPr>
              <a:xfrm>
                <a:off x="14352123" y="5791960"/>
                <a:ext cx="3379692" cy="792597"/>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拍照、签字确认</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41" name="Folded Corner 14"/>
              <p:cNvSpPr>
                <a:spLocks noChangeAspect="1"/>
              </p:cNvSpPr>
              <p:nvPr/>
            </p:nvSpPr>
            <p:spPr>
              <a:xfrm>
                <a:off x="14352123" y="5776195"/>
                <a:ext cx="3379692" cy="792597"/>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单位社会保险缴费申报</a:t>
                </a:r>
              </a:p>
            </p:txBody>
          </p:sp>
        </p:grpSp>
        <p:sp>
          <p:nvSpPr>
            <p:cNvPr id="42" name="Oval 41"/>
            <p:cNvSpPr>
              <a:spLocks noChangeAspect="1"/>
            </p:cNvSpPr>
            <p:nvPr/>
          </p:nvSpPr>
          <p:spPr>
            <a:xfrm>
              <a:off x="13644390" y="5926501"/>
              <a:ext cx="505277" cy="507750"/>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6</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68" name="组合 67"/>
            <p:cNvGrpSpPr>
              <a:grpSpLocks noChangeAspect="1"/>
            </p:cNvGrpSpPr>
            <p:nvPr/>
          </p:nvGrpSpPr>
          <p:grpSpPr>
            <a:xfrm>
              <a:off x="14341119" y="6848437"/>
              <a:ext cx="3433529" cy="1234855"/>
              <a:chOff x="9402611" y="5372765"/>
              <a:chExt cx="1648095" cy="589846"/>
            </a:xfrm>
          </p:grpSpPr>
          <p:sp>
            <p:nvSpPr>
              <p:cNvPr id="69" name="矩形 68"/>
              <p:cNvSpPr/>
              <p:nvPr/>
            </p:nvSpPr>
            <p:spPr>
              <a:xfrm>
                <a:off x="9402611" y="5372765"/>
                <a:ext cx="1180540" cy="589846"/>
              </a:xfrm>
              <a:prstGeom prst="rect">
                <a:avLst/>
              </a:prstGeom>
              <a:no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333" dirty="0">
                    <a:solidFill>
                      <a:schemeClr val="tx1"/>
                    </a:solidFill>
                    <a:latin typeface="+mj-ea"/>
                    <a:ea typeface="+mj-ea"/>
                  </a:rPr>
                  <a:t>表单电子化</a:t>
                </a:r>
                <a:endParaRPr lang="en-US" altLang="zh-CN" sz="1333" dirty="0">
                  <a:solidFill>
                    <a:schemeClr val="tx1"/>
                  </a:solidFill>
                  <a:latin typeface="+mj-ea"/>
                  <a:ea typeface="+mj-ea"/>
                </a:endParaRPr>
              </a:p>
              <a:p>
                <a:pPr>
                  <a:lnSpc>
                    <a:spcPct val="150000"/>
                  </a:lnSpc>
                </a:pPr>
                <a:r>
                  <a:rPr lang="zh-CN" altLang="en-US" sz="1333" dirty="0">
                    <a:solidFill>
                      <a:schemeClr val="tx1"/>
                    </a:solidFill>
                    <a:latin typeface="+mj-ea"/>
                    <a:ea typeface="+mj-ea"/>
                  </a:rPr>
                  <a:t>电子签名</a:t>
                </a:r>
                <a:endParaRPr lang="en-US" altLang="zh-CN" sz="1333" dirty="0">
                  <a:solidFill>
                    <a:schemeClr val="tx1"/>
                  </a:solidFill>
                  <a:latin typeface="+mj-ea"/>
                  <a:ea typeface="+mj-ea"/>
                </a:endParaRPr>
              </a:p>
              <a:p>
                <a:pPr>
                  <a:lnSpc>
                    <a:spcPct val="150000"/>
                  </a:lnSpc>
                </a:pPr>
                <a:r>
                  <a:rPr lang="zh-CN" altLang="en-US" sz="1333" dirty="0">
                    <a:solidFill>
                      <a:schemeClr val="tx1"/>
                    </a:solidFill>
                    <a:latin typeface="+mj-ea"/>
                    <a:ea typeface="+mj-ea"/>
                  </a:rPr>
                  <a:t>社保电子档案袋</a:t>
                </a:r>
              </a:p>
            </p:txBody>
          </p:sp>
          <p:sp>
            <p:nvSpPr>
              <p:cNvPr id="70" name="矩形 69"/>
              <p:cNvSpPr/>
              <p:nvPr/>
            </p:nvSpPr>
            <p:spPr>
              <a:xfrm>
                <a:off x="10339911" y="5417057"/>
                <a:ext cx="710795" cy="353327"/>
              </a:xfrm>
              <a:prstGeom prst="rect">
                <a:avLst/>
              </a:prstGeom>
              <a:no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E9845B"/>
                    </a:solidFill>
                    <a:latin typeface="+mj-ea"/>
                    <a:ea typeface="+mj-ea"/>
                  </a:rPr>
                  <a:t>“少填表”</a:t>
                </a:r>
              </a:p>
            </p:txBody>
          </p:sp>
        </p:grpSp>
      </p:grpSp>
      <p:grpSp>
        <p:nvGrpSpPr>
          <p:cNvPr id="103" name="组合 102"/>
          <p:cNvGrpSpPr/>
          <p:nvPr/>
        </p:nvGrpSpPr>
        <p:grpSpPr>
          <a:xfrm>
            <a:off x="3156163" y="4821224"/>
            <a:ext cx="3117636" cy="1552403"/>
            <a:chOff x="4734862" y="7230121"/>
            <a:chExt cx="4677064" cy="2328908"/>
          </a:xfrm>
        </p:grpSpPr>
        <p:sp>
          <p:nvSpPr>
            <p:cNvPr id="54" name="Oval 41"/>
            <p:cNvSpPr>
              <a:spLocks noChangeAspect="1"/>
            </p:cNvSpPr>
            <p:nvPr/>
          </p:nvSpPr>
          <p:spPr>
            <a:xfrm>
              <a:off x="7037156" y="7230121"/>
              <a:ext cx="485066" cy="485066"/>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8</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55" name="组合 54"/>
            <p:cNvGrpSpPr/>
            <p:nvPr/>
          </p:nvGrpSpPr>
          <p:grpSpPr>
            <a:xfrm>
              <a:off x="6142617" y="7899379"/>
              <a:ext cx="2274144" cy="757190"/>
              <a:chOff x="6947108" y="8059799"/>
              <a:chExt cx="2274144" cy="757190"/>
            </a:xfrm>
          </p:grpSpPr>
          <p:sp>
            <p:nvSpPr>
              <p:cNvPr id="56" name="Folded Corner 14"/>
              <p:cNvSpPr>
                <a:spLocks noChangeAspect="1"/>
              </p:cNvSpPr>
              <p:nvPr/>
            </p:nvSpPr>
            <p:spPr>
              <a:xfrm>
                <a:off x="6947108" y="8059799"/>
                <a:ext cx="2274144" cy="757190"/>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业务办理</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57" name="Folded Corner 14"/>
              <p:cNvSpPr>
                <a:spLocks noChangeAspect="1"/>
              </p:cNvSpPr>
              <p:nvPr/>
            </p:nvSpPr>
            <p:spPr>
              <a:xfrm>
                <a:off x="6947108" y="8059799"/>
                <a:ext cx="2274144" cy="757190"/>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税务网厅缴费</a:t>
                </a:r>
              </a:p>
            </p:txBody>
          </p:sp>
        </p:grpSp>
        <p:grpSp>
          <p:nvGrpSpPr>
            <p:cNvPr id="71" name="组合 70"/>
            <p:cNvGrpSpPr>
              <a:grpSpLocks noChangeAspect="1"/>
            </p:cNvGrpSpPr>
            <p:nvPr/>
          </p:nvGrpSpPr>
          <p:grpSpPr>
            <a:xfrm>
              <a:off x="4734862" y="9001517"/>
              <a:ext cx="4677064" cy="557512"/>
              <a:chOff x="3650872" y="5921392"/>
              <a:chExt cx="2338532" cy="278756"/>
            </a:xfrm>
          </p:grpSpPr>
          <p:sp>
            <p:nvSpPr>
              <p:cNvPr id="73" name="矩形 72"/>
              <p:cNvSpPr/>
              <p:nvPr/>
            </p:nvSpPr>
            <p:spPr>
              <a:xfrm>
                <a:off x="3650872" y="5921392"/>
                <a:ext cx="919822" cy="256235"/>
              </a:xfrm>
              <a:prstGeom prst="rect">
                <a:avLst/>
              </a:prstGeom>
              <a:no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E9845B"/>
                    </a:solidFill>
                    <a:latin typeface="+mj-ea"/>
                    <a:ea typeface="+mj-ea"/>
                  </a:rPr>
                  <a:t>“少盖章”</a:t>
                </a:r>
              </a:p>
            </p:txBody>
          </p:sp>
          <p:sp>
            <p:nvSpPr>
              <p:cNvPr id="74" name="矩形 73"/>
              <p:cNvSpPr/>
              <p:nvPr/>
            </p:nvSpPr>
            <p:spPr>
              <a:xfrm>
                <a:off x="5069582" y="5943913"/>
                <a:ext cx="919822" cy="256235"/>
              </a:xfrm>
              <a:prstGeom prst="rect">
                <a:avLst/>
              </a:prstGeom>
              <a:no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E9845B"/>
                    </a:solidFill>
                    <a:latin typeface="+mj-ea"/>
                    <a:ea typeface="+mj-ea"/>
                  </a:rPr>
                  <a:t>“无纸化</a:t>
                </a:r>
                <a:r>
                  <a:rPr lang="zh-CN" altLang="en-US" sz="1600" b="1" dirty="0">
                    <a:solidFill>
                      <a:srgbClr val="E9845B"/>
                    </a:solidFill>
                    <a:latin typeface="+mj-ea"/>
                  </a:rPr>
                  <a:t>”</a:t>
                </a:r>
                <a:endParaRPr lang="zh-CN" altLang="en-US" sz="1600" b="1" dirty="0">
                  <a:solidFill>
                    <a:srgbClr val="E9845B"/>
                  </a:solidFill>
                  <a:latin typeface="+mj-ea"/>
                  <a:ea typeface="+mj-ea"/>
                </a:endParaRPr>
              </a:p>
            </p:txBody>
          </p:sp>
        </p:grpSp>
      </p:grpSp>
      <p:grpSp>
        <p:nvGrpSpPr>
          <p:cNvPr id="96" name="组合 95"/>
          <p:cNvGrpSpPr/>
          <p:nvPr/>
        </p:nvGrpSpPr>
        <p:grpSpPr>
          <a:xfrm>
            <a:off x="0" y="886"/>
            <a:ext cx="2001821" cy="2235612"/>
            <a:chOff x="0" y="-1326"/>
            <a:chExt cx="3003122" cy="3353854"/>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64" y="-1326"/>
              <a:ext cx="2120958" cy="2120958"/>
            </a:xfrm>
            <a:prstGeom prst="rect">
              <a:avLst/>
            </a:prstGeom>
          </p:spPr>
        </p:pic>
        <p:sp>
          <p:nvSpPr>
            <p:cNvPr id="20" name="Oval 41"/>
            <p:cNvSpPr>
              <a:spLocks noChangeAspect="1"/>
            </p:cNvSpPr>
            <p:nvPr/>
          </p:nvSpPr>
          <p:spPr>
            <a:xfrm>
              <a:off x="1314316" y="2844778"/>
              <a:ext cx="507750" cy="507750"/>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1</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95" name="组合 94"/>
            <p:cNvGrpSpPr/>
            <p:nvPr/>
          </p:nvGrpSpPr>
          <p:grpSpPr>
            <a:xfrm>
              <a:off x="422116" y="1970737"/>
              <a:ext cx="2292151" cy="678853"/>
              <a:chOff x="334320" y="3491828"/>
              <a:chExt cx="2292151" cy="678853"/>
            </a:xfrm>
          </p:grpSpPr>
          <p:sp>
            <p:nvSpPr>
              <p:cNvPr id="28" name="Folded Corner 14"/>
              <p:cNvSpPr>
                <a:spLocks noChangeAspect="1"/>
              </p:cNvSpPr>
              <p:nvPr/>
            </p:nvSpPr>
            <p:spPr>
              <a:xfrm>
                <a:off x="334320" y="3491828"/>
                <a:ext cx="2292151" cy="678853"/>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预约</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排号</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9" name="Folded Corner 14"/>
              <p:cNvSpPr>
                <a:spLocks noChangeAspect="1"/>
              </p:cNvSpPr>
              <p:nvPr/>
            </p:nvSpPr>
            <p:spPr>
              <a:xfrm>
                <a:off x="334320" y="3491828"/>
                <a:ext cx="2292151" cy="678853"/>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单位参保登记</a:t>
                </a:r>
                <a:endParaRPr lang="en-US" sz="1600" dirty="0">
                  <a:solidFill>
                    <a:schemeClr val="bg1"/>
                  </a:solidFill>
                  <a:latin typeface="微软雅黑" panose="020B0503020204020204" pitchFamily="34" charset="-122"/>
                  <a:ea typeface="微软雅黑" panose="020B0503020204020204" pitchFamily="34" charset="-122"/>
                </a:endParaRPr>
              </a:p>
            </p:txBody>
          </p:sp>
        </p:grpSp>
        <p:sp>
          <p:nvSpPr>
            <p:cNvPr id="76" name="矩形 75"/>
            <p:cNvSpPr/>
            <p:nvPr/>
          </p:nvSpPr>
          <p:spPr>
            <a:xfrm>
              <a:off x="0" y="140713"/>
              <a:ext cx="1175948" cy="806161"/>
            </a:xfrm>
            <a:prstGeom prst="rect">
              <a:avLst/>
            </a:prstGeom>
          </p:spPr>
          <p:txBody>
            <a:bodyPr wrap="square">
              <a:noAutofit/>
            </a:bodyPr>
            <a:lstStyle/>
            <a:p>
              <a:pPr algn="r"/>
              <a:r>
                <a:rPr lang="zh-CN" altLang="en-US" sz="1200" dirty="0">
                  <a:latin typeface="微软雅黑" panose="020B0503020204020204" pitchFamily="34" charset="-122"/>
                  <a:ea typeface="微软雅黑" panose="020B0503020204020204" pitchFamily="34" charset="-122"/>
                </a:rPr>
                <a:t>社保机构</a:t>
              </a:r>
              <a:endParaRPr lang="en-US" altLang="zh-CN" sz="1200" dirty="0">
                <a:latin typeface="微软雅黑" panose="020B0503020204020204" pitchFamily="34" charset="-122"/>
                <a:ea typeface="微软雅黑" panose="020B0503020204020204" pitchFamily="34" charset="-122"/>
              </a:endParaRPr>
            </a:p>
            <a:p>
              <a:pPr algn="r"/>
              <a:r>
                <a:rPr lang="zh-CN" altLang="en-US" sz="1200" dirty="0">
                  <a:latin typeface="微软雅黑" panose="020B0503020204020204" pitchFamily="34" charset="-122"/>
                  <a:ea typeface="微软雅黑" panose="020B0503020204020204" pitchFamily="34" charset="-122"/>
                </a:rPr>
                <a:t>服务网点</a:t>
              </a:r>
            </a:p>
          </p:txBody>
        </p:sp>
      </p:grpSp>
      <p:grpSp>
        <p:nvGrpSpPr>
          <p:cNvPr id="77" name="组合 76"/>
          <p:cNvGrpSpPr>
            <a:grpSpLocks noChangeAspect="1"/>
          </p:cNvGrpSpPr>
          <p:nvPr/>
        </p:nvGrpSpPr>
        <p:grpSpPr>
          <a:xfrm>
            <a:off x="183305" y="569061"/>
            <a:ext cx="287061" cy="655145"/>
            <a:chOff x="2279249" y="1907876"/>
            <a:chExt cx="350090" cy="798996"/>
          </a:xfrm>
          <a:solidFill>
            <a:schemeClr val="accent2"/>
          </a:solidFill>
          <a:effectLst>
            <a:outerShdw blurRad="50800" dist="38100" dir="2700000" algn="tl" rotWithShape="0">
              <a:prstClr val="black">
                <a:alpha val="20000"/>
              </a:prstClr>
            </a:outerShdw>
          </a:effectLst>
        </p:grpSpPr>
        <p:sp>
          <p:nvSpPr>
            <p:cNvPr id="78" name="Freeform 173"/>
            <p:cNvSpPr/>
            <p:nvPr/>
          </p:nvSpPr>
          <p:spPr bwMode="auto">
            <a:xfrm>
              <a:off x="2562990" y="2424542"/>
              <a:ext cx="42349" cy="40938"/>
            </a:xfrm>
            <a:custGeom>
              <a:avLst/>
              <a:gdLst>
                <a:gd name="T0" fmla="*/ 1 w 28"/>
                <a:gd name="T1" fmla="*/ 20 h 26"/>
                <a:gd name="T2" fmla="*/ 6 w 28"/>
                <a:gd name="T3" fmla="*/ 15 h 26"/>
                <a:gd name="T4" fmla="*/ 9 w 28"/>
                <a:gd name="T5" fmla="*/ 16 h 26"/>
                <a:gd name="T6" fmla="*/ 17 w 28"/>
                <a:gd name="T7" fmla="*/ 23 h 26"/>
                <a:gd name="T8" fmla="*/ 28 w 28"/>
                <a:gd name="T9" fmla="*/ 0 h 26"/>
                <a:gd name="T10" fmla="*/ 7 w 28"/>
                <a:gd name="T11" fmla="*/ 4 h 26"/>
                <a:gd name="T12" fmla="*/ 1 w 28"/>
                <a:gd name="T13" fmla="*/ 20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1" y="20"/>
                  </a:moveTo>
                  <a:cubicBezTo>
                    <a:pt x="0" y="26"/>
                    <a:pt x="6" y="18"/>
                    <a:pt x="6" y="15"/>
                  </a:cubicBezTo>
                  <a:cubicBezTo>
                    <a:pt x="6" y="12"/>
                    <a:pt x="9" y="11"/>
                    <a:pt x="9" y="16"/>
                  </a:cubicBezTo>
                  <a:cubicBezTo>
                    <a:pt x="9" y="21"/>
                    <a:pt x="11" y="23"/>
                    <a:pt x="17" y="23"/>
                  </a:cubicBezTo>
                  <a:cubicBezTo>
                    <a:pt x="26" y="22"/>
                    <a:pt x="28" y="0"/>
                    <a:pt x="28" y="0"/>
                  </a:cubicBezTo>
                  <a:cubicBezTo>
                    <a:pt x="7" y="4"/>
                    <a:pt x="7" y="4"/>
                    <a:pt x="7" y="4"/>
                  </a:cubicBezTo>
                  <a:cubicBezTo>
                    <a:pt x="3" y="4"/>
                    <a:pt x="2" y="13"/>
                    <a:pt x="1" y="20"/>
                  </a:cubicBez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sp>
          <p:nvSpPr>
            <p:cNvPr id="79" name="Freeform 174"/>
            <p:cNvSpPr/>
            <p:nvPr/>
          </p:nvSpPr>
          <p:spPr bwMode="auto">
            <a:xfrm>
              <a:off x="2300423" y="2424542"/>
              <a:ext cx="42349" cy="42349"/>
            </a:xfrm>
            <a:custGeom>
              <a:avLst/>
              <a:gdLst>
                <a:gd name="T0" fmla="*/ 21 w 27"/>
                <a:gd name="T1" fmla="*/ 4 h 27"/>
                <a:gd name="T2" fmla="*/ 0 w 27"/>
                <a:gd name="T3" fmla="*/ 0 h 27"/>
                <a:gd name="T4" fmla="*/ 11 w 27"/>
                <a:gd name="T5" fmla="*/ 23 h 27"/>
                <a:gd name="T6" fmla="*/ 18 w 27"/>
                <a:gd name="T7" fmla="*/ 16 h 27"/>
                <a:gd name="T8" fmla="*/ 21 w 27"/>
                <a:gd name="T9" fmla="*/ 15 h 27"/>
                <a:gd name="T10" fmla="*/ 26 w 27"/>
                <a:gd name="T11" fmla="*/ 20 h 27"/>
                <a:gd name="T12" fmla="*/ 21 w 27"/>
                <a:gd name="T13" fmla="*/ 4 h 27"/>
              </a:gdLst>
              <a:ahLst/>
              <a:cxnLst>
                <a:cxn ang="0">
                  <a:pos x="T0" y="T1"/>
                </a:cxn>
                <a:cxn ang="0">
                  <a:pos x="T2" y="T3"/>
                </a:cxn>
                <a:cxn ang="0">
                  <a:pos x="T4" y="T5"/>
                </a:cxn>
                <a:cxn ang="0">
                  <a:pos x="T6" y="T7"/>
                </a:cxn>
                <a:cxn ang="0">
                  <a:pos x="T8" y="T9"/>
                </a:cxn>
                <a:cxn ang="0">
                  <a:pos x="T10" y="T11"/>
                </a:cxn>
                <a:cxn ang="0">
                  <a:pos x="T12" y="T13"/>
                </a:cxn>
              </a:cxnLst>
              <a:rect l="0" t="0" r="r" b="b"/>
              <a:pathLst>
                <a:path w="27" h="27">
                  <a:moveTo>
                    <a:pt x="21" y="4"/>
                  </a:moveTo>
                  <a:cubicBezTo>
                    <a:pt x="0" y="0"/>
                    <a:pt x="0" y="0"/>
                    <a:pt x="0" y="0"/>
                  </a:cubicBezTo>
                  <a:cubicBezTo>
                    <a:pt x="0" y="0"/>
                    <a:pt x="2" y="22"/>
                    <a:pt x="11" y="23"/>
                  </a:cubicBezTo>
                  <a:cubicBezTo>
                    <a:pt x="16" y="24"/>
                    <a:pt x="18" y="21"/>
                    <a:pt x="18" y="16"/>
                  </a:cubicBezTo>
                  <a:cubicBezTo>
                    <a:pt x="18" y="12"/>
                    <a:pt x="21" y="12"/>
                    <a:pt x="21" y="15"/>
                  </a:cubicBezTo>
                  <a:cubicBezTo>
                    <a:pt x="21" y="18"/>
                    <a:pt x="27" y="27"/>
                    <a:pt x="26" y="20"/>
                  </a:cubicBezTo>
                  <a:cubicBezTo>
                    <a:pt x="26" y="14"/>
                    <a:pt x="24" y="4"/>
                    <a:pt x="21" y="4"/>
                  </a:cubicBez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sp>
          <p:nvSpPr>
            <p:cNvPr id="80" name="Freeform 175"/>
            <p:cNvSpPr/>
            <p:nvPr/>
          </p:nvSpPr>
          <p:spPr bwMode="auto">
            <a:xfrm>
              <a:off x="2279249" y="2119624"/>
              <a:ext cx="350090" cy="549134"/>
            </a:xfrm>
            <a:custGeom>
              <a:avLst/>
              <a:gdLst>
                <a:gd name="T0" fmla="*/ 224 w 226"/>
                <a:gd name="T1" fmla="*/ 36 h 354"/>
                <a:gd name="T2" fmla="*/ 149 w 226"/>
                <a:gd name="T3" fmla="*/ 4 h 354"/>
                <a:gd name="T4" fmla="*/ 145 w 226"/>
                <a:gd name="T5" fmla="*/ 7 h 354"/>
                <a:gd name="T6" fmla="*/ 128 w 226"/>
                <a:gd name="T7" fmla="*/ 81 h 354"/>
                <a:gd name="T8" fmla="*/ 121 w 226"/>
                <a:gd name="T9" fmla="*/ 26 h 354"/>
                <a:gd name="T10" fmla="*/ 123 w 226"/>
                <a:gd name="T11" fmla="*/ 20 h 354"/>
                <a:gd name="T12" fmla="*/ 119 w 226"/>
                <a:gd name="T13" fmla="*/ 13 h 354"/>
                <a:gd name="T14" fmla="*/ 110 w 226"/>
                <a:gd name="T15" fmla="*/ 13 h 354"/>
                <a:gd name="T16" fmla="*/ 106 w 226"/>
                <a:gd name="T17" fmla="*/ 20 h 354"/>
                <a:gd name="T18" fmla="*/ 108 w 226"/>
                <a:gd name="T19" fmla="*/ 25 h 354"/>
                <a:gd name="T20" fmla="*/ 101 w 226"/>
                <a:gd name="T21" fmla="*/ 77 h 354"/>
                <a:gd name="T22" fmla="*/ 101 w 226"/>
                <a:gd name="T23" fmla="*/ 80 h 354"/>
                <a:gd name="T24" fmla="*/ 80 w 226"/>
                <a:gd name="T25" fmla="*/ 4 h 354"/>
                <a:gd name="T26" fmla="*/ 78 w 226"/>
                <a:gd name="T27" fmla="*/ 4 h 354"/>
                <a:gd name="T28" fmla="*/ 2 w 226"/>
                <a:gd name="T29" fmla="*/ 44 h 354"/>
                <a:gd name="T30" fmla="*/ 12 w 226"/>
                <a:gd name="T31" fmla="*/ 188 h 354"/>
                <a:gd name="T32" fmla="*/ 39 w 226"/>
                <a:gd name="T33" fmla="*/ 194 h 354"/>
                <a:gd name="T34" fmla="*/ 34 w 226"/>
                <a:gd name="T35" fmla="*/ 65 h 354"/>
                <a:gd name="T36" fmla="*/ 38 w 226"/>
                <a:gd name="T37" fmla="*/ 68 h 354"/>
                <a:gd name="T38" fmla="*/ 38 w 226"/>
                <a:gd name="T39" fmla="*/ 68 h 354"/>
                <a:gd name="T40" fmla="*/ 42 w 226"/>
                <a:gd name="T41" fmla="*/ 132 h 354"/>
                <a:gd name="T42" fmla="*/ 48 w 226"/>
                <a:gd name="T43" fmla="*/ 198 h 354"/>
                <a:gd name="T44" fmla="*/ 48 w 226"/>
                <a:gd name="T45" fmla="*/ 199 h 354"/>
                <a:gd name="T46" fmla="*/ 55 w 226"/>
                <a:gd name="T47" fmla="*/ 212 h 354"/>
                <a:gd name="T48" fmla="*/ 66 w 226"/>
                <a:gd name="T49" fmla="*/ 354 h 354"/>
                <a:gd name="T50" fmla="*/ 95 w 226"/>
                <a:gd name="T51" fmla="*/ 354 h 354"/>
                <a:gd name="T52" fmla="*/ 108 w 226"/>
                <a:gd name="T53" fmla="*/ 243 h 354"/>
                <a:gd name="T54" fmla="*/ 111 w 226"/>
                <a:gd name="T55" fmla="*/ 243 h 354"/>
                <a:gd name="T56" fmla="*/ 114 w 226"/>
                <a:gd name="T57" fmla="*/ 243 h 354"/>
                <a:gd name="T58" fmla="*/ 128 w 226"/>
                <a:gd name="T59" fmla="*/ 354 h 354"/>
                <a:gd name="T60" fmla="*/ 157 w 226"/>
                <a:gd name="T61" fmla="*/ 354 h 354"/>
                <a:gd name="T62" fmla="*/ 167 w 226"/>
                <a:gd name="T63" fmla="*/ 214 h 354"/>
                <a:gd name="T64" fmla="*/ 175 w 226"/>
                <a:gd name="T65" fmla="*/ 199 h 354"/>
                <a:gd name="T66" fmla="*/ 175 w 226"/>
                <a:gd name="T67" fmla="*/ 198 h 354"/>
                <a:gd name="T68" fmla="*/ 179 w 226"/>
                <a:gd name="T69" fmla="*/ 154 h 354"/>
                <a:gd name="T70" fmla="*/ 185 w 226"/>
                <a:gd name="T71" fmla="*/ 70 h 354"/>
                <a:gd name="T72" fmla="*/ 185 w 226"/>
                <a:gd name="T73" fmla="*/ 70 h 354"/>
                <a:gd name="T74" fmla="*/ 189 w 226"/>
                <a:gd name="T75" fmla="*/ 65 h 354"/>
                <a:gd name="T76" fmla="*/ 188 w 226"/>
                <a:gd name="T77" fmla="*/ 193 h 354"/>
                <a:gd name="T78" fmla="*/ 211 w 226"/>
                <a:gd name="T79" fmla="*/ 189 h 354"/>
                <a:gd name="T80" fmla="*/ 224 w 226"/>
                <a:gd name="T81" fmla="*/ 3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354">
                  <a:moveTo>
                    <a:pt x="224" y="36"/>
                  </a:moveTo>
                  <a:cubicBezTo>
                    <a:pt x="222" y="30"/>
                    <a:pt x="182" y="0"/>
                    <a:pt x="149" y="4"/>
                  </a:cubicBezTo>
                  <a:cubicBezTo>
                    <a:pt x="149" y="5"/>
                    <a:pt x="147" y="6"/>
                    <a:pt x="145" y="7"/>
                  </a:cubicBezTo>
                  <a:cubicBezTo>
                    <a:pt x="128" y="81"/>
                    <a:pt x="128" y="81"/>
                    <a:pt x="128" y="81"/>
                  </a:cubicBezTo>
                  <a:cubicBezTo>
                    <a:pt x="121" y="26"/>
                    <a:pt x="121" y="26"/>
                    <a:pt x="121" y="26"/>
                  </a:cubicBezTo>
                  <a:cubicBezTo>
                    <a:pt x="123" y="20"/>
                    <a:pt x="123" y="20"/>
                    <a:pt x="123" y="20"/>
                  </a:cubicBezTo>
                  <a:cubicBezTo>
                    <a:pt x="119" y="13"/>
                    <a:pt x="119" y="13"/>
                    <a:pt x="119" y="13"/>
                  </a:cubicBezTo>
                  <a:cubicBezTo>
                    <a:pt x="110" y="13"/>
                    <a:pt x="110" y="13"/>
                    <a:pt x="110" y="13"/>
                  </a:cubicBezTo>
                  <a:cubicBezTo>
                    <a:pt x="106" y="20"/>
                    <a:pt x="106" y="20"/>
                    <a:pt x="106" y="20"/>
                  </a:cubicBezTo>
                  <a:cubicBezTo>
                    <a:pt x="108" y="25"/>
                    <a:pt x="108" y="25"/>
                    <a:pt x="108" y="25"/>
                  </a:cubicBezTo>
                  <a:cubicBezTo>
                    <a:pt x="101" y="77"/>
                    <a:pt x="101" y="77"/>
                    <a:pt x="101" y="77"/>
                  </a:cubicBezTo>
                  <a:cubicBezTo>
                    <a:pt x="101" y="80"/>
                    <a:pt x="101" y="80"/>
                    <a:pt x="101" y="80"/>
                  </a:cubicBezTo>
                  <a:cubicBezTo>
                    <a:pt x="80" y="4"/>
                    <a:pt x="80" y="4"/>
                    <a:pt x="80" y="4"/>
                  </a:cubicBezTo>
                  <a:cubicBezTo>
                    <a:pt x="79" y="4"/>
                    <a:pt x="79" y="4"/>
                    <a:pt x="78" y="4"/>
                  </a:cubicBezTo>
                  <a:cubicBezTo>
                    <a:pt x="44" y="9"/>
                    <a:pt x="3" y="21"/>
                    <a:pt x="2" y="44"/>
                  </a:cubicBezTo>
                  <a:cubicBezTo>
                    <a:pt x="0" y="54"/>
                    <a:pt x="7" y="163"/>
                    <a:pt x="12" y="188"/>
                  </a:cubicBezTo>
                  <a:cubicBezTo>
                    <a:pt x="22" y="195"/>
                    <a:pt x="34" y="194"/>
                    <a:pt x="39" y="194"/>
                  </a:cubicBezTo>
                  <a:cubicBezTo>
                    <a:pt x="37" y="176"/>
                    <a:pt x="32" y="62"/>
                    <a:pt x="34" y="65"/>
                  </a:cubicBezTo>
                  <a:cubicBezTo>
                    <a:pt x="36" y="66"/>
                    <a:pt x="37" y="67"/>
                    <a:pt x="38" y="68"/>
                  </a:cubicBezTo>
                  <a:cubicBezTo>
                    <a:pt x="38" y="68"/>
                    <a:pt x="38" y="68"/>
                    <a:pt x="38" y="68"/>
                  </a:cubicBezTo>
                  <a:cubicBezTo>
                    <a:pt x="42" y="132"/>
                    <a:pt x="42" y="132"/>
                    <a:pt x="42" y="132"/>
                  </a:cubicBezTo>
                  <a:cubicBezTo>
                    <a:pt x="45" y="169"/>
                    <a:pt x="48" y="197"/>
                    <a:pt x="48" y="198"/>
                  </a:cubicBezTo>
                  <a:cubicBezTo>
                    <a:pt x="48" y="199"/>
                    <a:pt x="48" y="199"/>
                    <a:pt x="48" y="199"/>
                  </a:cubicBezTo>
                  <a:cubicBezTo>
                    <a:pt x="50" y="204"/>
                    <a:pt x="52" y="208"/>
                    <a:pt x="55" y="212"/>
                  </a:cubicBezTo>
                  <a:cubicBezTo>
                    <a:pt x="66" y="354"/>
                    <a:pt x="66" y="354"/>
                    <a:pt x="66" y="354"/>
                  </a:cubicBezTo>
                  <a:cubicBezTo>
                    <a:pt x="95" y="354"/>
                    <a:pt x="95" y="354"/>
                    <a:pt x="95" y="354"/>
                  </a:cubicBezTo>
                  <a:cubicBezTo>
                    <a:pt x="108" y="243"/>
                    <a:pt x="108" y="243"/>
                    <a:pt x="108" y="243"/>
                  </a:cubicBezTo>
                  <a:cubicBezTo>
                    <a:pt x="109" y="243"/>
                    <a:pt x="110" y="243"/>
                    <a:pt x="111" y="243"/>
                  </a:cubicBezTo>
                  <a:cubicBezTo>
                    <a:pt x="112" y="243"/>
                    <a:pt x="113" y="243"/>
                    <a:pt x="114" y="243"/>
                  </a:cubicBezTo>
                  <a:cubicBezTo>
                    <a:pt x="128" y="354"/>
                    <a:pt x="128" y="354"/>
                    <a:pt x="128" y="354"/>
                  </a:cubicBezTo>
                  <a:cubicBezTo>
                    <a:pt x="157" y="354"/>
                    <a:pt x="157" y="354"/>
                    <a:pt x="157" y="354"/>
                  </a:cubicBezTo>
                  <a:cubicBezTo>
                    <a:pt x="167" y="214"/>
                    <a:pt x="167" y="214"/>
                    <a:pt x="167" y="214"/>
                  </a:cubicBezTo>
                  <a:cubicBezTo>
                    <a:pt x="171" y="209"/>
                    <a:pt x="173" y="204"/>
                    <a:pt x="175" y="199"/>
                  </a:cubicBezTo>
                  <a:cubicBezTo>
                    <a:pt x="175" y="198"/>
                    <a:pt x="175" y="198"/>
                    <a:pt x="175" y="198"/>
                  </a:cubicBezTo>
                  <a:cubicBezTo>
                    <a:pt x="175" y="197"/>
                    <a:pt x="177" y="180"/>
                    <a:pt x="179" y="154"/>
                  </a:cubicBezTo>
                  <a:cubicBezTo>
                    <a:pt x="185" y="70"/>
                    <a:pt x="185" y="70"/>
                    <a:pt x="185" y="70"/>
                  </a:cubicBezTo>
                  <a:cubicBezTo>
                    <a:pt x="185" y="70"/>
                    <a:pt x="185" y="70"/>
                    <a:pt x="185" y="70"/>
                  </a:cubicBezTo>
                  <a:cubicBezTo>
                    <a:pt x="186" y="68"/>
                    <a:pt x="187" y="66"/>
                    <a:pt x="189" y="65"/>
                  </a:cubicBezTo>
                  <a:cubicBezTo>
                    <a:pt x="192" y="60"/>
                    <a:pt x="190" y="175"/>
                    <a:pt x="188" y="193"/>
                  </a:cubicBezTo>
                  <a:cubicBezTo>
                    <a:pt x="193" y="195"/>
                    <a:pt x="201" y="193"/>
                    <a:pt x="211" y="189"/>
                  </a:cubicBezTo>
                  <a:cubicBezTo>
                    <a:pt x="216" y="164"/>
                    <a:pt x="226" y="47"/>
                    <a:pt x="224" y="36"/>
                  </a:cubicBez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sp>
          <p:nvSpPr>
            <p:cNvPr id="81" name="Freeform 176"/>
            <p:cNvSpPr/>
            <p:nvPr/>
          </p:nvSpPr>
          <p:spPr bwMode="auto">
            <a:xfrm>
              <a:off x="2378064" y="1907876"/>
              <a:ext cx="153870" cy="221630"/>
            </a:xfrm>
            <a:custGeom>
              <a:avLst/>
              <a:gdLst>
                <a:gd name="T0" fmla="*/ 4 w 99"/>
                <a:gd name="T1" fmla="*/ 67 h 143"/>
                <a:gd name="T2" fmla="*/ 0 w 99"/>
                <a:gd name="T3" fmla="*/ 83 h 143"/>
                <a:gd name="T4" fmla="*/ 4 w 99"/>
                <a:gd name="T5" fmla="*/ 99 h 143"/>
                <a:gd name="T6" fmla="*/ 6 w 99"/>
                <a:gd name="T7" fmla="*/ 95 h 143"/>
                <a:gd name="T8" fmla="*/ 50 w 99"/>
                <a:gd name="T9" fmla="*/ 143 h 143"/>
                <a:gd name="T10" fmla="*/ 93 w 99"/>
                <a:gd name="T11" fmla="*/ 93 h 143"/>
                <a:gd name="T12" fmla="*/ 95 w 99"/>
                <a:gd name="T13" fmla="*/ 98 h 143"/>
                <a:gd name="T14" fmla="*/ 99 w 99"/>
                <a:gd name="T15" fmla="*/ 82 h 143"/>
                <a:gd name="T16" fmla="*/ 95 w 99"/>
                <a:gd name="T17" fmla="*/ 66 h 143"/>
                <a:gd name="T18" fmla="*/ 94 w 99"/>
                <a:gd name="T19" fmla="*/ 67 h 143"/>
                <a:gd name="T20" fmla="*/ 94 w 99"/>
                <a:gd name="T21" fmla="*/ 53 h 143"/>
                <a:gd name="T22" fmla="*/ 57 w 99"/>
                <a:gd name="T23" fmla="*/ 44 h 143"/>
                <a:gd name="T24" fmla="*/ 63 w 99"/>
                <a:gd name="T25" fmla="*/ 46 h 143"/>
                <a:gd name="T26" fmla="*/ 98 w 99"/>
                <a:gd name="T27" fmla="*/ 34 h 143"/>
                <a:gd name="T28" fmla="*/ 17 w 99"/>
                <a:gd name="T29" fmla="*/ 26 h 143"/>
                <a:gd name="T30" fmla="*/ 1 w 99"/>
                <a:gd name="T31" fmla="*/ 37 h 143"/>
                <a:gd name="T32" fmla="*/ 12 w 99"/>
                <a:gd name="T33" fmla="*/ 36 h 143"/>
                <a:gd name="T34" fmla="*/ 5 w 99"/>
                <a:gd name="T35" fmla="*/ 59 h 143"/>
                <a:gd name="T36" fmla="*/ 4 w 99"/>
                <a:gd name="T37" fmla="*/ 67 h 143"/>
                <a:gd name="T38" fmla="*/ 4 w 99"/>
                <a:gd name="T39"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143">
                  <a:moveTo>
                    <a:pt x="4" y="67"/>
                  </a:moveTo>
                  <a:cubicBezTo>
                    <a:pt x="2" y="67"/>
                    <a:pt x="0" y="74"/>
                    <a:pt x="0" y="83"/>
                  </a:cubicBezTo>
                  <a:cubicBezTo>
                    <a:pt x="0" y="92"/>
                    <a:pt x="2" y="99"/>
                    <a:pt x="4" y="99"/>
                  </a:cubicBezTo>
                  <a:cubicBezTo>
                    <a:pt x="5" y="99"/>
                    <a:pt x="6" y="98"/>
                    <a:pt x="6" y="95"/>
                  </a:cubicBezTo>
                  <a:cubicBezTo>
                    <a:pt x="13" y="122"/>
                    <a:pt x="37" y="143"/>
                    <a:pt x="50" y="143"/>
                  </a:cubicBezTo>
                  <a:cubicBezTo>
                    <a:pt x="67" y="143"/>
                    <a:pt x="89" y="124"/>
                    <a:pt x="93" y="93"/>
                  </a:cubicBezTo>
                  <a:cubicBezTo>
                    <a:pt x="93" y="96"/>
                    <a:pt x="94" y="98"/>
                    <a:pt x="95" y="98"/>
                  </a:cubicBezTo>
                  <a:cubicBezTo>
                    <a:pt x="98" y="98"/>
                    <a:pt x="99" y="91"/>
                    <a:pt x="99" y="82"/>
                  </a:cubicBezTo>
                  <a:cubicBezTo>
                    <a:pt x="99" y="73"/>
                    <a:pt x="98" y="66"/>
                    <a:pt x="95" y="66"/>
                  </a:cubicBezTo>
                  <a:cubicBezTo>
                    <a:pt x="95" y="66"/>
                    <a:pt x="95" y="66"/>
                    <a:pt x="94" y="67"/>
                  </a:cubicBezTo>
                  <a:cubicBezTo>
                    <a:pt x="95" y="63"/>
                    <a:pt x="95" y="58"/>
                    <a:pt x="94" y="53"/>
                  </a:cubicBezTo>
                  <a:cubicBezTo>
                    <a:pt x="86" y="59"/>
                    <a:pt x="72" y="51"/>
                    <a:pt x="57" y="44"/>
                  </a:cubicBezTo>
                  <a:cubicBezTo>
                    <a:pt x="59" y="45"/>
                    <a:pt x="61" y="46"/>
                    <a:pt x="63" y="46"/>
                  </a:cubicBezTo>
                  <a:cubicBezTo>
                    <a:pt x="88" y="59"/>
                    <a:pt x="98" y="34"/>
                    <a:pt x="98" y="34"/>
                  </a:cubicBezTo>
                  <a:cubicBezTo>
                    <a:pt x="98" y="34"/>
                    <a:pt x="67" y="0"/>
                    <a:pt x="17" y="26"/>
                  </a:cubicBezTo>
                  <a:cubicBezTo>
                    <a:pt x="13" y="28"/>
                    <a:pt x="7" y="34"/>
                    <a:pt x="1" y="37"/>
                  </a:cubicBezTo>
                  <a:cubicBezTo>
                    <a:pt x="1" y="37"/>
                    <a:pt x="6" y="36"/>
                    <a:pt x="12" y="36"/>
                  </a:cubicBezTo>
                  <a:cubicBezTo>
                    <a:pt x="7" y="40"/>
                    <a:pt x="4" y="47"/>
                    <a:pt x="5" y="59"/>
                  </a:cubicBezTo>
                  <a:cubicBezTo>
                    <a:pt x="5" y="61"/>
                    <a:pt x="4" y="64"/>
                    <a:pt x="4" y="67"/>
                  </a:cubicBezTo>
                  <a:cubicBezTo>
                    <a:pt x="4" y="67"/>
                    <a:pt x="4" y="67"/>
                    <a:pt x="4" y="67"/>
                  </a:cubicBez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sp>
          <p:nvSpPr>
            <p:cNvPr id="82" name="Freeform 177"/>
            <p:cNvSpPr/>
            <p:nvPr/>
          </p:nvSpPr>
          <p:spPr bwMode="auto">
            <a:xfrm>
              <a:off x="2337126" y="2675816"/>
              <a:ext cx="86111" cy="31056"/>
            </a:xfrm>
            <a:custGeom>
              <a:avLst/>
              <a:gdLst>
                <a:gd name="T0" fmla="*/ 28 w 55"/>
                <a:gd name="T1" fmla="*/ 0 h 20"/>
                <a:gd name="T2" fmla="*/ 19 w 55"/>
                <a:gd name="T3" fmla="*/ 19 h 20"/>
                <a:gd name="T4" fmla="*/ 44 w 55"/>
                <a:gd name="T5" fmla="*/ 10 h 20"/>
                <a:gd name="T6" fmla="*/ 47 w 55"/>
                <a:gd name="T7" fmla="*/ 11 h 20"/>
                <a:gd name="T8" fmla="*/ 53 w 55"/>
                <a:gd name="T9" fmla="*/ 10 h 20"/>
                <a:gd name="T10" fmla="*/ 54 w 55"/>
                <a:gd name="T11" fmla="*/ 1 h 20"/>
                <a:gd name="T12" fmla="*/ 54 w 55"/>
                <a:gd name="T13" fmla="*/ 0 h 20"/>
                <a:gd name="T14" fmla="*/ 28 w 55"/>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0">
                  <a:moveTo>
                    <a:pt x="28" y="0"/>
                  </a:moveTo>
                  <a:cubicBezTo>
                    <a:pt x="28" y="0"/>
                    <a:pt x="0" y="17"/>
                    <a:pt x="19" y="19"/>
                  </a:cubicBezTo>
                  <a:cubicBezTo>
                    <a:pt x="30" y="20"/>
                    <a:pt x="37" y="15"/>
                    <a:pt x="44" y="10"/>
                  </a:cubicBezTo>
                  <a:cubicBezTo>
                    <a:pt x="47" y="8"/>
                    <a:pt x="46" y="11"/>
                    <a:pt x="47" y="11"/>
                  </a:cubicBezTo>
                  <a:cubicBezTo>
                    <a:pt x="48" y="11"/>
                    <a:pt x="52" y="11"/>
                    <a:pt x="53" y="10"/>
                  </a:cubicBezTo>
                  <a:cubicBezTo>
                    <a:pt x="55" y="3"/>
                    <a:pt x="54" y="1"/>
                    <a:pt x="54" y="1"/>
                  </a:cubicBezTo>
                  <a:cubicBezTo>
                    <a:pt x="54" y="0"/>
                    <a:pt x="54" y="0"/>
                    <a:pt x="54" y="0"/>
                  </a:cubicBezTo>
                  <a:lnTo>
                    <a:pt x="28" y="0"/>
                  </a:ln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sp>
          <p:nvSpPr>
            <p:cNvPr id="83" name="Freeform 178"/>
            <p:cNvSpPr/>
            <p:nvPr/>
          </p:nvSpPr>
          <p:spPr bwMode="auto">
            <a:xfrm>
              <a:off x="2481115" y="2675816"/>
              <a:ext cx="84699" cy="31056"/>
            </a:xfrm>
            <a:custGeom>
              <a:avLst/>
              <a:gdLst>
                <a:gd name="T0" fmla="*/ 35 w 54"/>
                <a:gd name="T1" fmla="*/ 19 h 20"/>
                <a:gd name="T2" fmla="*/ 26 w 54"/>
                <a:gd name="T3" fmla="*/ 0 h 20"/>
                <a:gd name="T4" fmla="*/ 0 w 54"/>
                <a:gd name="T5" fmla="*/ 0 h 20"/>
                <a:gd name="T6" fmla="*/ 0 w 54"/>
                <a:gd name="T7" fmla="*/ 1 h 20"/>
                <a:gd name="T8" fmla="*/ 1 w 54"/>
                <a:gd name="T9" fmla="*/ 10 h 20"/>
                <a:gd name="T10" fmla="*/ 7 w 54"/>
                <a:gd name="T11" fmla="*/ 11 h 20"/>
                <a:gd name="T12" fmla="*/ 10 w 54"/>
                <a:gd name="T13" fmla="*/ 10 h 20"/>
                <a:gd name="T14" fmla="*/ 35 w 54"/>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0">
                  <a:moveTo>
                    <a:pt x="35" y="19"/>
                  </a:moveTo>
                  <a:cubicBezTo>
                    <a:pt x="54" y="17"/>
                    <a:pt x="26" y="0"/>
                    <a:pt x="26" y="0"/>
                  </a:cubicBezTo>
                  <a:cubicBezTo>
                    <a:pt x="0" y="0"/>
                    <a:pt x="0" y="0"/>
                    <a:pt x="0" y="0"/>
                  </a:cubicBezTo>
                  <a:cubicBezTo>
                    <a:pt x="0" y="1"/>
                    <a:pt x="0" y="1"/>
                    <a:pt x="0" y="1"/>
                  </a:cubicBezTo>
                  <a:cubicBezTo>
                    <a:pt x="0" y="1"/>
                    <a:pt x="0" y="3"/>
                    <a:pt x="1" y="10"/>
                  </a:cubicBezTo>
                  <a:cubicBezTo>
                    <a:pt x="2" y="11"/>
                    <a:pt x="6" y="11"/>
                    <a:pt x="7" y="11"/>
                  </a:cubicBezTo>
                  <a:cubicBezTo>
                    <a:pt x="8" y="11"/>
                    <a:pt x="7" y="8"/>
                    <a:pt x="10" y="10"/>
                  </a:cubicBezTo>
                  <a:cubicBezTo>
                    <a:pt x="17" y="15"/>
                    <a:pt x="24" y="20"/>
                    <a:pt x="35" y="19"/>
                  </a:cubicBezTo>
                  <a:close/>
                </a:path>
              </a:pathLst>
            </a:custGeom>
            <a:grpFill/>
            <a:ln>
              <a:noFill/>
            </a:ln>
          </p:spPr>
          <p:txBody>
            <a:bodyPr vert="horz" wrap="square" lIns="60952" tIns="30476" rIns="60952" bIns="30476" numCol="1" anchor="t" anchorCtr="0" compatLnSpc="1"/>
            <a:lstStyle/>
            <a:p>
              <a:endParaRPr lang="en-US" sz="2666">
                <a:solidFill>
                  <a:srgbClr val="424953"/>
                </a:solidFill>
              </a:endParaRPr>
            </a:p>
          </p:txBody>
        </p:sp>
      </p:grpSp>
      <p:grpSp>
        <p:nvGrpSpPr>
          <p:cNvPr id="104" name="组合 103"/>
          <p:cNvGrpSpPr/>
          <p:nvPr/>
        </p:nvGrpSpPr>
        <p:grpSpPr>
          <a:xfrm>
            <a:off x="642886" y="4821222"/>
            <a:ext cx="1515898" cy="950841"/>
            <a:chOff x="964455" y="7230121"/>
            <a:chExt cx="2274144" cy="1426448"/>
          </a:xfrm>
        </p:grpSpPr>
        <p:sp>
          <p:nvSpPr>
            <p:cNvPr id="27" name="Oval 41"/>
            <p:cNvSpPr>
              <a:spLocks noChangeAspect="1"/>
            </p:cNvSpPr>
            <p:nvPr/>
          </p:nvSpPr>
          <p:spPr>
            <a:xfrm>
              <a:off x="1858994" y="7230121"/>
              <a:ext cx="485066" cy="485066"/>
            </a:xfrm>
            <a:prstGeom prst="ellipse">
              <a:avLst/>
            </a:prstGeom>
            <a:solidFill>
              <a:srgbClr val="E9845B"/>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66" dirty="0">
                  <a:latin typeface="Times New Roman" panose="02020603050405020304" pitchFamily="18" charset="0"/>
                  <a:ea typeface="Arial Unicode MS" panose="020B0604020202020204" pitchFamily="34" charset="-122"/>
                  <a:cs typeface="Times New Roman" panose="02020603050405020304" pitchFamily="18" charset="0"/>
                </a:rPr>
                <a:t>9</a:t>
              </a:r>
              <a:endParaRPr lang="ar-SA" sz="1866" dirty="0">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46" name="组合 45"/>
            <p:cNvGrpSpPr/>
            <p:nvPr/>
          </p:nvGrpSpPr>
          <p:grpSpPr>
            <a:xfrm>
              <a:off x="964455" y="7899379"/>
              <a:ext cx="2274144" cy="757190"/>
              <a:chOff x="1777297" y="8059799"/>
              <a:chExt cx="2274144" cy="757190"/>
            </a:xfrm>
          </p:grpSpPr>
          <p:sp>
            <p:nvSpPr>
              <p:cNvPr id="47" name="Folded Corner 14"/>
              <p:cNvSpPr>
                <a:spLocks noChangeAspect="1"/>
              </p:cNvSpPr>
              <p:nvPr/>
            </p:nvSpPr>
            <p:spPr>
              <a:xfrm>
                <a:off x="1777297" y="8059799"/>
                <a:ext cx="2274144" cy="757190"/>
              </a:xfrm>
              <a:prstGeom prst="foldedCorner">
                <a:avLst>
                  <a:gd name="adj" fmla="val 31667"/>
                </a:avLst>
              </a:prstGeom>
              <a:solidFill>
                <a:schemeClr val="bg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结果反馈</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48" name="Folded Corner 14"/>
              <p:cNvSpPr>
                <a:spLocks noChangeAspect="1"/>
              </p:cNvSpPr>
              <p:nvPr/>
            </p:nvSpPr>
            <p:spPr>
              <a:xfrm>
                <a:off x="1777297" y="8059799"/>
                <a:ext cx="2274144" cy="757190"/>
              </a:xfrm>
              <a:prstGeom prst="foldedCorner">
                <a:avLst>
                  <a:gd name="adj" fmla="val 31667"/>
                </a:avLst>
              </a:prstGeom>
              <a:solidFill>
                <a:srgbClr val="E9845B"/>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5988" rIns="0" bIns="0" rtlCol="0" anchor="ctr">
                <a:noAutofit/>
              </a:bodyPr>
              <a:lstStyle/>
              <a:p>
                <a:pPr algn="ctr">
                  <a:spcBef>
                    <a:spcPts val="400"/>
                  </a:spcBef>
                </a:pPr>
                <a:r>
                  <a:rPr lang="zh-CN" altLang="en-US" sz="1600" dirty="0">
                    <a:solidFill>
                      <a:schemeClr val="bg1"/>
                    </a:solidFill>
                    <a:latin typeface="微软雅黑" panose="020B0503020204020204" pitchFamily="34" charset="-122"/>
                    <a:ea typeface="微软雅黑" panose="020B0503020204020204" pitchFamily="34" charset="-122"/>
                  </a:rPr>
                  <a:t>查询到账情况</a:t>
                </a:r>
              </a:p>
            </p:txBody>
          </p:sp>
        </p:grpSp>
      </p:grpSp>
      <p:sp>
        <p:nvSpPr>
          <p:cNvPr id="106" name="スライド番号プレースホルダー 3"/>
          <p:cNvSpPr>
            <a:spLocks noGrp="1"/>
          </p:cNvSpPr>
          <p:nvPr>
            <p:ph type="sldNum" sz="quarter" idx="11"/>
          </p:nvPr>
        </p:nvSpPr>
        <p:spPr>
          <a:xfrm>
            <a:off x="11405761" y="6400973"/>
            <a:ext cx="784415" cy="325982"/>
          </a:xfrm>
        </p:spPr>
        <p:txBody>
          <a:bodyPr/>
          <a:lstStyle/>
          <a:p>
            <a:r>
              <a:rPr lang="en-US" dirty="0"/>
              <a:t>7</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500"/>
                                        <p:tgtEl>
                                          <p:spTgt spid="97"/>
                                        </p:tgtEl>
                                      </p:cBhvr>
                                    </p:animEffec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4.16667E-6 -4.80938E-6 L 0.22257 -0.0497 " pathEditMode="relative" rAng="0" ptsTypes="AA">
                                      <p:cBhvr>
                                        <p:cTn id="26" dur="2000" fill="hold"/>
                                        <p:tgtEl>
                                          <p:spTgt spid="77"/>
                                        </p:tgtEl>
                                        <p:attrNameLst>
                                          <p:attrName>ppt_x</p:attrName>
                                          <p:attrName>ppt_y</p:attrName>
                                        </p:attrNameLst>
                                      </p:cBhvr>
                                      <p:rCtr x="11033" y="-2562"/>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0.22257 -0.0497 L 0.42986 -0.00509 " pathEditMode="relative" rAng="0" ptsTypes="AA">
                                      <p:cBhvr>
                                        <p:cTn id="34" dur="2000" fill="hold"/>
                                        <p:tgtEl>
                                          <p:spTgt spid="77"/>
                                        </p:tgtEl>
                                        <p:attrNameLst>
                                          <p:attrName>ppt_x</p:attrName>
                                          <p:attrName>ppt_y</p:attrName>
                                        </p:attrNameLst>
                                      </p:cBhvr>
                                      <p:rCtr x="10365" y="1296"/>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childTnLst>
                                </p:cTn>
                              </p:par>
                            </p:childTnLst>
                          </p:cTn>
                        </p:par>
                        <p:par>
                          <p:cTn id="40" fill="hold">
                            <p:stCondLst>
                              <p:cond delay="500"/>
                            </p:stCondLst>
                            <p:childTnLst>
                              <p:par>
                                <p:cTn id="41" presetID="42" presetClass="path" presetSubtype="0" accel="50000" decel="50000" fill="hold" nodeType="afterEffect">
                                  <p:stCondLst>
                                    <p:cond delay="0"/>
                                  </p:stCondLst>
                                  <p:childTnLst>
                                    <p:animMotion origin="layout" path="M 0.42986 -0.00509 L 0.64609 -0.06853 " pathEditMode="relative" rAng="0" ptsTypes="AA">
                                      <p:cBhvr>
                                        <p:cTn id="42" dur="2000" fill="hold"/>
                                        <p:tgtEl>
                                          <p:spTgt spid="77"/>
                                        </p:tgtEl>
                                        <p:attrNameLst>
                                          <p:attrName>ppt_x</p:attrName>
                                          <p:attrName>ppt_y</p:attrName>
                                        </p:attrNameLst>
                                      </p:cBhvr>
                                      <p:rCtr x="10981" y="-3071"/>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500"/>
                                        <p:tgtEl>
                                          <p:spTgt spid="101"/>
                                        </p:tgtEl>
                                      </p:cBhvr>
                                    </p:animEffect>
                                  </p:childTnLst>
                                </p:cTn>
                              </p:par>
                            </p:childTnLst>
                          </p:cTn>
                        </p:par>
                        <p:par>
                          <p:cTn id="48" fill="hold">
                            <p:stCondLst>
                              <p:cond delay="500"/>
                            </p:stCondLst>
                            <p:childTnLst>
                              <p:par>
                                <p:cTn id="49" presetID="42" presetClass="path" presetSubtype="0" accel="50000" decel="50000" fill="hold" nodeType="afterEffect">
                                  <p:stCondLst>
                                    <p:cond delay="0"/>
                                  </p:stCondLst>
                                  <p:childTnLst>
                                    <p:animMotion origin="layout" path="M 0.64609 -0.06852 L 0.87326 0.06637 " pathEditMode="relative" rAng="0" ptsTypes="AA">
                                      <p:cBhvr>
                                        <p:cTn id="50" dur="2000" fill="hold"/>
                                        <p:tgtEl>
                                          <p:spTgt spid="77"/>
                                        </p:tgtEl>
                                        <p:attrNameLst>
                                          <p:attrName>ppt_x</p:attrName>
                                          <p:attrName>ppt_y</p:attrName>
                                        </p:attrNameLst>
                                      </p:cBhvr>
                                      <p:rCtr x="11354" y="6837"/>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childTnLst>
                          </p:cTn>
                        </p:par>
                        <p:par>
                          <p:cTn id="56" fill="hold">
                            <p:stCondLst>
                              <p:cond delay="500"/>
                            </p:stCondLst>
                            <p:childTnLst>
                              <p:par>
                                <p:cTn id="57" presetID="42" presetClass="path" presetSubtype="0" accel="50000" decel="50000" fill="hold" nodeType="afterEffect">
                                  <p:stCondLst>
                                    <p:cond delay="0"/>
                                  </p:stCondLst>
                                  <p:childTnLst>
                                    <p:animMotion origin="layout" path="M 0.87326 0.06637 L 0.85573 0.39651 " pathEditMode="relative" rAng="0" ptsTypes="AA">
                                      <p:cBhvr>
                                        <p:cTn id="58" dur="2000" fill="hold"/>
                                        <p:tgtEl>
                                          <p:spTgt spid="77"/>
                                        </p:tgtEl>
                                        <p:attrNameLst>
                                          <p:attrName>ppt_x</p:attrName>
                                          <p:attrName>ppt_y</p:attrName>
                                        </p:attrNameLst>
                                      </p:cBhvr>
                                      <p:rCtr x="-877" y="16499"/>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500"/>
                                        <p:tgtEl>
                                          <p:spTgt spid="102"/>
                                        </p:tgtEl>
                                      </p:cBhvr>
                                    </p:animEffect>
                                  </p:childTnLst>
                                </p:cTn>
                              </p:par>
                            </p:childTnLst>
                          </p:cTn>
                        </p:par>
                        <p:par>
                          <p:cTn id="64" fill="hold">
                            <p:stCondLst>
                              <p:cond delay="500"/>
                            </p:stCondLst>
                            <p:childTnLst>
                              <p:par>
                                <p:cTn id="65" presetID="36" presetClass="path" presetSubtype="0" accel="50000" decel="50000" fill="hold" nodeType="afterEffect">
                                  <p:stCondLst>
                                    <p:cond delay="0"/>
                                  </p:stCondLst>
                                  <p:childTnLst>
                                    <p:animMotion origin="layout" path="M 0.85573 0.39651 L 0.85573 0.58559 C 0.85573 0.67032 0.798 0.77481 0.75121 0.77481 L 0.64678 0.77481 " pathEditMode="relative" rAng="0" ptsTypes="AAAA">
                                      <p:cBhvr>
                                        <p:cTn id="66" dur="2000" fill="hold"/>
                                        <p:tgtEl>
                                          <p:spTgt spid="77"/>
                                        </p:tgtEl>
                                        <p:attrNameLst>
                                          <p:attrName>ppt_x</p:attrName>
                                          <p:attrName>ppt_y</p:attrName>
                                        </p:attrNameLst>
                                      </p:cBhvr>
                                      <p:rCtr x="-10451" y="18907"/>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500"/>
                                        <p:tgtEl>
                                          <p:spTgt spid="103"/>
                                        </p:tgtEl>
                                      </p:cBhvr>
                                    </p:animEffect>
                                  </p:childTnLst>
                                </p:cTn>
                              </p:par>
                            </p:childTnLst>
                          </p:cTn>
                        </p:par>
                        <p:par>
                          <p:cTn id="72" fill="hold">
                            <p:stCondLst>
                              <p:cond delay="500"/>
                            </p:stCondLst>
                            <p:childTnLst>
                              <p:par>
                                <p:cTn id="73" presetID="42" presetClass="path" presetSubtype="0" accel="50000" decel="50000" fill="hold" nodeType="afterEffect">
                                  <p:stCondLst>
                                    <p:cond delay="0"/>
                                  </p:stCondLst>
                                  <p:childTnLst>
                                    <p:animMotion origin="layout" path="M 0.64679 0.77481 L 0.45 0.67649 " pathEditMode="relative" rAng="0" ptsTypes="AA">
                                      <p:cBhvr>
                                        <p:cTn id="74" dur="2000" fill="hold"/>
                                        <p:tgtEl>
                                          <p:spTgt spid="77"/>
                                        </p:tgtEl>
                                        <p:attrNameLst>
                                          <p:attrName>ppt_x</p:attrName>
                                          <p:attrName>ppt_y</p:attrName>
                                        </p:attrNameLst>
                                      </p:cBhvr>
                                      <p:rCtr x="-9887" y="-4985"/>
                                    </p:animMotion>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fade">
                                      <p:cBhvr>
                                        <p:cTn id="79" dur="500"/>
                                        <p:tgtEl>
                                          <p:spTgt spid="104"/>
                                        </p:tgtEl>
                                      </p:cBhvr>
                                    </p:animEffect>
                                  </p:childTnLst>
                                </p:cTn>
                              </p:par>
                            </p:childTnLst>
                          </p:cTn>
                        </p:par>
                        <p:par>
                          <p:cTn id="80" fill="hold">
                            <p:stCondLst>
                              <p:cond delay="500"/>
                            </p:stCondLst>
                            <p:childTnLst>
                              <p:par>
                                <p:cTn id="81" presetID="42" presetClass="path" presetSubtype="0" accel="50000" decel="50000" fill="hold" nodeType="afterEffect">
                                  <p:stCondLst>
                                    <p:cond delay="0"/>
                                  </p:stCondLst>
                                  <p:childTnLst>
                                    <p:animMotion origin="layout" path="M 0.45 0.67649 L 0.17413 0.6697 " pathEditMode="relative" rAng="0" ptsTypes="AA">
                                      <p:cBhvr>
                                        <p:cTn id="82" dur="2000" fill="hold"/>
                                        <p:tgtEl>
                                          <p:spTgt spid="77"/>
                                        </p:tgtEl>
                                        <p:attrNameLst>
                                          <p:attrName>ppt_x</p:attrName>
                                          <p:attrName>ppt_y</p:attrName>
                                        </p:attrNameLst>
                                      </p:cBhvr>
                                      <p:rCtr x="-13793"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JkNmY5Mzc2OWIxZDBkNzFjMTNlMmI1YWQ3YmEwZT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SubTitle"/>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60615111638"/>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5644</Words>
  <Application>Microsoft Office PowerPoint</Application>
  <PresentationFormat>自定义</PresentationFormat>
  <Paragraphs>626</Paragraphs>
  <Slides>66</Slides>
  <Notes>55</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66</vt:i4>
      </vt:variant>
    </vt:vector>
  </HeadingPairs>
  <TitlesOfParts>
    <vt:vector size="87" baseType="lpstr">
      <vt:lpstr>等线</vt:lpstr>
      <vt:lpstr>等线 Light</vt:lpstr>
      <vt:lpstr>方正粗黑宋简体</vt:lpstr>
      <vt:lpstr>方正仿宋_GBK</vt:lpstr>
      <vt:lpstr>方正楷体_GBK</vt:lpstr>
      <vt:lpstr>方正魏碑_GBK</vt:lpstr>
      <vt:lpstr>方正小标宋简体</vt:lpstr>
      <vt:lpstr>方正姚体</vt:lpstr>
      <vt:lpstr>仿宋</vt:lpstr>
      <vt:lpstr>仿宋_GB2312</vt:lpstr>
      <vt:lpstr>黑体</vt:lpstr>
      <vt:lpstr>华文楷体</vt:lpstr>
      <vt:lpstr>楷体</vt:lpstr>
      <vt:lpstr>微软雅黑</vt:lpstr>
      <vt:lpstr>字魂36号-正文宋楷</vt:lpstr>
      <vt:lpstr>Arial</vt:lpstr>
      <vt:lpstr>Calibri</vt:lpstr>
      <vt:lpstr>Impact</vt:lpstr>
      <vt:lpstr>Times New Roman</vt:lpstr>
      <vt:lpstr>Ubuntu Medium</vt:lpstr>
      <vt:lpstr>第一PPT，www.1ppt.com</vt:lpstr>
      <vt:lpstr>PowerPoint 演示文稿</vt:lpstr>
      <vt:lpstr>PowerPoint 演示文稿</vt:lpstr>
      <vt:lpstr>PowerPoint 演示文稿</vt:lpstr>
      <vt:lpstr>与养老保险经办上的区别</vt:lpstr>
      <vt:lpstr>与养老保险经办上的区别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工作计划</dc:title>
  <dc:creator>第一PPT</dc:creator>
  <cp:keywords>www.1ppt.com</cp:keywords>
  <cp:lastModifiedBy>NTKO</cp:lastModifiedBy>
  <cp:revision>1060</cp:revision>
  <dcterms:created xsi:type="dcterms:W3CDTF">2015-12-01T09:06:00Z</dcterms:created>
  <dcterms:modified xsi:type="dcterms:W3CDTF">2023-07-20T08:53:06Z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18B7BD2425E54C88B5FBC3F50CD2839D</vt:lpwstr>
  </property>
</Properties>
</file>