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15119350" cy="1069213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7.jpeg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14.jpeg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png"/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/>
          <p:nvPr/>
        </p:nvSpPr>
        <p:spPr>
          <a:xfrm>
            <a:off x="1034432" y="1255221"/>
            <a:ext cx="6604000" cy="477964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2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696085" indent="-1116965" algn="l" rtl="0" eaLnBrk="0">
              <a:lnSpc>
                <a:spcPct val="106000"/>
              </a:lnSpc>
            </a:pPr>
            <a:r>
              <a:rPr sz="2100" kern="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沙河移民智慧产业园项目规划指标变更</a:t>
            </a:r>
            <a:r>
              <a:rPr sz="21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</a:t>
            </a:r>
            <a:r>
              <a:rPr sz="2100" kern="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调整方案批前公示</a:t>
            </a:r>
            <a:endParaRPr sz="21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 rtl="0" eaLnBrk="0">
              <a:lnSpc>
                <a:spcPct val="137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38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69570" algn="l" rtl="0" eaLnBrk="0">
              <a:lnSpc>
                <a:spcPct val="84000"/>
              </a:lnSpc>
              <a:spcBef>
                <a:spcPts val="425"/>
              </a:spcBef>
            </a:pPr>
            <a:r>
              <a:rPr sz="14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沙河移民智慧产业园项目位于西陵区唐家湾路与朝阳路交界处，建设单</a:t>
            </a:r>
            <a:r>
              <a:rPr sz="14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位申请方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4605" algn="l" rtl="0" eaLnBrk="0">
              <a:lnSpc>
                <a:spcPts val="2400"/>
              </a:lnSpc>
            </a:pPr>
            <a:r>
              <a:rPr sz="14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案调整，具体情况详见附图。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2700" indent="355600" algn="l" rtl="0" eaLnBrk="0">
              <a:lnSpc>
                <a:spcPct val="142000"/>
              </a:lnSpc>
              <a:spcBef>
                <a:spcPts val="255"/>
              </a:spcBef>
            </a:pPr>
            <a:r>
              <a:rPr sz="14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根据《中华人民共和国城乡规划</a:t>
            </a:r>
            <a:r>
              <a:rPr sz="1400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法》</a:t>
            </a:r>
            <a:r>
              <a:rPr sz="1400" kern="0" spc="-1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400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等法律文件的相关规定，现将该项目变更设</a:t>
            </a:r>
            <a:r>
              <a:rPr sz="1400" kern="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计方案予以公示。公</a:t>
            </a:r>
            <a:r>
              <a:rPr sz="14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示起止日期为</a:t>
            </a:r>
            <a:r>
              <a:rPr sz="1400" kern="0" spc="-2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4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</a:t>
            </a:r>
            <a:r>
              <a:rPr lang="en-US" sz="14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sz="1400" kern="0" spc="-2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4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年</a:t>
            </a:r>
            <a:r>
              <a:rPr sz="1400" kern="0" spc="-1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sz="14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sz="1400" kern="0" spc="-2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4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月</a:t>
            </a:r>
            <a:r>
              <a:rPr sz="1400" kern="0" spc="-3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sz="14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sz="14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日至</a:t>
            </a:r>
            <a:r>
              <a:rPr sz="1400" kern="0" spc="-2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4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2026</a:t>
            </a:r>
            <a:r>
              <a:rPr sz="1400" kern="0" spc="-2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4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年</a:t>
            </a:r>
            <a:r>
              <a:rPr sz="1400" kern="0" spc="-1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4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sz="1400" kern="0" spc="-2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4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月</a:t>
            </a:r>
            <a:r>
              <a:rPr sz="1400" kern="0" spc="-2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sz="14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13</a:t>
            </a:r>
            <a:r>
              <a:rPr sz="14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日（七个工作</a:t>
            </a:r>
            <a:r>
              <a:rPr sz="1400" kern="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日）。请对此持异议的利害关</a:t>
            </a:r>
            <a:r>
              <a:rPr sz="14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系人在公示期间以书面或口头(电话)方式向宜昌市自然资</a:t>
            </a:r>
            <a:r>
              <a:rPr sz="14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源和城乡建设局西陵区分</a:t>
            </a:r>
            <a:r>
              <a:rPr sz="1400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局反映。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 rtl="0" eaLnBrk="0">
              <a:lnSpc>
                <a:spcPct val="115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6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3970" algn="l" rtl="0" eaLnBrk="0">
              <a:lnSpc>
                <a:spcPct val="86000"/>
              </a:lnSpc>
              <a:spcBef>
                <a:spcPts val="425"/>
              </a:spcBef>
            </a:pPr>
            <a:r>
              <a:rPr sz="14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联系人：王俊，苏蓉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3970" algn="l" rtl="0" eaLnBrk="0">
              <a:lnSpc>
                <a:spcPct val="85000"/>
              </a:lnSpc>
              <a:spcBef>
                <a:spcPts val="965"/>
              </a:spcBef>
            </a:pPr>
            <a:r>
              <a:rPr sz="14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联系电话：0717-6748990、0717-6</a:t>
            </a:r>
            <a:r>
              <a:rPr sz="14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243008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3970" algn="l" rtl="0" eaLnBrk="0">
              <a:lnSpc>
                <a:spcPct val="85000"/>
              </a:lnSpc>
              <a:spcBef>
                <a:spcPts val="970"/>
              </a:spcBef>
            </a:pPr>
            <a:r>
              <a:rPr sz="14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联系地址：西陵二路</a:t>
            </a:r>
            <a:r>
              <a:rPr sz="1400" kern="0" spc="1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4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19 </a:t>
            </a:r>
            <a:r>
              <a:rPr sz="1400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号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27305" algn="l" rtl="0" eaLnBrk="0">
              <a:lnSpc>
                <a:spcPct val="86000"/>
              </a:lnSpc>
              <a:spcBef>
                <a:spcPts val="960"/>
              </a:spcBef>
            </a:pPr>
            <a:r>
              <a:rPr sz="14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附件：沙河移民智慧产业园项目规划建筑设计调整方案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 rtl="0" eaLnBrk="0">
              <a:lnSpc>
                <a:spcPct val="100000"/>
              </a:lnSpc>
            </a:pPr>
            <a:endParaRPr sz="1400" kern="0" spc="-10" dirty="0">
              <a:solidFill>
                <a:srgbClr val="231F20">
                  <a:alpha val="100000"/>
                </a:srgb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 rtl="0" eaLnBrk="0">
              <a:lnSpc>
                <a:spcPct val="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256915" algn="l" rtl="0" eaLnBrk="0">
              <a:lnSpc>
                <a:spcPct val="85000"/>
              </a:lnSpc>
            </a:pPr>
            <a:r>
              <a:rPr sz="1400" kern="0" spc="-10" dirty="0">
                <a:solidFill>
                  <a:srgbClr val="231F2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宜昌市自然资源和城乡建设局西</a:t>
            </a:r>
            <a:r>
              <a:rPr sz="1400" kern="0" spc="-20" dirty="0">
                <a:solidFill>
                  <a:srgbClr val="231F2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陵区分局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pSp>
        <p:nvGrpSpPr>
          <p:cNvPr id="3" name="group 2"/>
          <p:cNvGrpSpPr/>
          <p:nvPr/>
        </p:nvGrpSpPr>
        <p:grpSpPr>
          <a:xfrm rot="21600000">
            <a:off x="1017905" y="6236330"/>
            <a:ext cx="5401309" cy="3797939"/>
            <a:chOff x="0" y="0"/>
            <a:chExt cx="5401309" cy="3797939"/>
          </a:xfrm>
        </p:grpSpPr>
        <p:pic>
          <p:nvPicPr>
            <p:cNvPr id="4" name="picture 4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rot="21600000">
              <a:off x="0" y="15244"/>
              <a:ext cx="5401309" cy="3782694"/>
            </a:xfrm>
            <a:prstGeom prst="rect">
              <a:avLst/>
            </a:prstGeom>
          </p:spPr>
        </p:pic>
        <p:sp>
          <p:nvSpPr>
            <p:cNvPr id="6" name="textbox 6"/>
            <p:cNvSpPr/>
            <p:nvPr/>
          </p:nvSpPr>
          <p:spPr>
            <a:xfrm>
              <a:off x="-12700" y="-12700"/>
              <a:ext cx="5426709" cy="3823970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83000"/>
                </a:lnSpc>
              </a:pPr>
              <a:endParaRPr sz="1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4865370" algn="l" rtl="0" eaLnBrk="0">
                <a:lnSpc>
                  <a:spcPct val="90000"/>
                </a:lnSpc>
              </a:pPr>
              <a:r>
                <a:rPr sz="1300" kern="0" spc="-30" dirty="0">
                  <a:solidFill>
                    <a:srgbClr val="231F2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202</a:t>
              </a:r>
              <a:r>
                <a:rPr lang="en-US" sz="1300" kern="0" spc="-30" dirty="0">
                  <a:solidFill>
                    <a:srgbClr val="231F2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6</a:t>
              </a:r>
              <a:r>
                <a:rPr sz="1300" kern="0" spc="-190" dirty="0">
                  <a:solidFill>
                    <a:srgbClr val="231F2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 </a:t>
              </a:r>
              <a:r>
                <a:rPr sz="1300" kern="0" spc="-30" dirty="0">
                  <a:solidFill>
                    <a:srgbClr val="231F20">
                      <a:alpha val="100000"/>
                    </a:srgbClr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年</a:t>
              </a:r>
              <a:endParaRPr sz="13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</p:grpSp>
      <p:pic>
        <p:nvPicPr>
          <p:cNvPr id="8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11373484" y="4020185"/>
            <a:ext cx="3420109" cy="2425065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7753984" y="4026535"/>
            <a:ext cx="3420109" cy="2418715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7753984" y="6597650"/>
            <a:ext cx="3420109" cy="2418079"/>
          </a:xfrm>
          <a:prstGeom prst="rect">
            <a:avLst/>
          </a:prstGeom>
        </p:spPr>
      </p:pic>
      <p:pic>
        <p:nvPicPr>
          <p:cNvPr id="14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11373484" y="6607810"/>
            <a:ext cx="3421379" cy="2407919"/>
          </a:xfrm>
          <a:prstGeom prst="rect">
            <a:avLst/>
          </a:prstGeom>
        </p:spPr>
      </p:pic>
      <p:pic>
        <p:nvPicPr>
          <p:cNvPr id="16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600000">
            <a:off x="7887969" y="1408430"/>
            <a:ext cx="3240405" cy="2298065"/>
          </a:xfrm>
          <a:prstGeom prst="rect">
            <a:avLst/>
          </a:prstGeom>
        </p:spPr>
      </p:pic>
      <p:pic>
        <p:nvPicPr>
          <p:cNvPr id="18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1600000">
            <a:off x="11395075" y="1423670"/>
            <a:ext cx="3239769" cy="2282825"/>
          </a:xfrm>
          <a:prstGeom prst="rect">
            <a:avLst/>
          </a:prstGeom>
        </p:spPr>
      </p:pic>
      <p:sp>
        <p:nvSpPr>
          <p:cNvPr id="20" name="path 20"/>
          <p:cNvSpPr/>
          <p:nvPr/>
        </p:nvSpPr>
        <p:spPr>
          <a:xfrm>
            <a:off x="896111" y="691896"/>
            <a:ext cx="13328904" cy="9143"/>
          </a:xfrm>
          <a:custGeom>
            <a:avLst/>
            <a:gdLst/>
            <a:ahLst/>
            <a:cxnLst/>
            <a:rect l="0" t="0" r="0" b="0"/>
            <a:pathLst>
              <a:path w="20990" h="14">
                <a:moveTo>
                  <a:pt x="0" y="14"/>
                </a:moveTo>
                <a:lnTo>
                  <a:pt x="20990" y="14"/>
                </a:lnTo>
                <a:lnTo>
                  <a:pt x="20990" y="0"/>
                </a:lnTo>
                <a:lnTo>
                  <a:pt x="0" y="0"/>
                </a:lnTo>
                <a:lnTo>
                  <a:pt x="0" y="14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2" name="textbox 22"/>
          <p:cNvSpPr/>
          <p:nvPr/>
        </p:nvSpPr>
        <p:spPr>
          <a:xfrm>
            <a:off x="6389199" y="6223630"/>
            <a:ext cx="394334" cy="20383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90000"/>
              </a:lnSpc>
            </a:pPr>
            <a:r>
              <a:rPr lang="en-US" sz="1300" kern="0" spc="-30" dirty="0">
                <a:solidFill>
                  <a:srgbClr val="231F2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sz="1300" kern="0" spc="-190" dirty="0">
                <a:solidFill>
                  <a:srgbClr val="231F2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300" kern="0" spc="-30" dirty="0">
                <a:solidFill>
                  <a:srgbClr val="231F2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月</a:t>
            </a:r>
            <a:endParaRPr sz="13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4" name="textbox 24"/>
          <p:cNvSpPr/>
          <p:nvPr/>
        </p:nvSpPr>
        <p:spPr>
          <a:xfrm>
            <a:off x="6749619" y="6233790"/>
            <a:ext cx="180339" cy="20383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84000"/>
              </a:lnSpc>
            </a:pPr>
            <a:r>
              <a:rPr lang="en-US" sz="1300" kern="0" spc="-60" dirty="0">
                <a:solidFill>
                  <a:srgbClr val="231F2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endParaRPr lang="en-US" sz="1300" kern="0" spc="-60" dirty="0">
              <a:solidFill>
                <a:srgbClr val="231F20">
                  <a:alpha val="100000"/>
                </a:srgb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6" name="textbox 26"/>
          <p:cNvSpPr/>
          <p:nvPr/>
        </p:nvSpPr>
        <p:spPr>
          <a:xfrm>
            <a:off x="6999001" y="6214740"/>
            <a:ext cx="166370" cy="20383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98000"/>
              </a:lnSpc>
            </a:pPr>
            <a:r>
              <a:rPr sz="1300" kern="0" spc="-110" dirty="0">
                <a:solidFill>
                  <a:srgbClr val="231F2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日</a:t>
            </a:r>
            <a:endParaRPr sz="1300" kern="0" spc="-110" dirty="0">
              <a:solidFill>
                <a:srgbClr val="231F20">
                  <a:alpha val="100000"/>
                </a:srgb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7887969" y="3843655"/>
            <a:ext cx="6844664" cy="2438400"/>
          </a:xfrm>
          <a:prstGeom prst="rect">
            <a:avLst/>
          </a:prstGeom>
        </p:spPr>
      </p:pic>
      <p:pic>
        <p:nvPicPr>
          <p:cNvPr id="30" name="picture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887969" y="1273809"/>
            <a:ext cx="6850380" cy="2428240"/>
          </a:xfrm>
          <a:prstGeom prst="rect">
            <a:avLst/>
          </a:prstGeom>
        </p:spPr>
      </p:pic>
      <p:pic>
        <p:nvPicPr>
          <p:cNvPr id="32" name="picture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1017905" y="1238885"/>
            <a:ext cx="6480175" cy="2299969"/>
          </a:xfrm>
          <a:prstGeom prst="rect">
            <a:avLst/>
          </a:prstGeom>
        </p:spPr>
      </p:pic>
      <p:pic>
        <p:nvPicPr>
          <p:cNvPr id="34" name="picture 3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1017905" y="3825240"/>
            <a:ext cx="6408420" cy="2277109"/>
          </a:xfrm>
          <a:prstGeom prst="rect">
            <a:avLst/>
          </a:prstGeom>
        </p:spPr>
      </p:pic>
      <p:pic>
        <p:nvPicPr>
          <p:cNvPr id="36" name="picture 3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1017905" y="6419215"/>
            <a:ext cx="3165475" cy="2241550"/>
          </a:xfrm>
          <a:prstGeom prst="rect">
            <a:avLst/>
          </a:prstGeom>
        </p:spPr>
      </p:pic>
      <p:pic>
        <p:nvPicPr>
          <p:cNvPr id="38" name="picture 3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600000">
            <a:off x="8020684" y="6424930"/>
            <a:ext cx="3168650" cy="2230120"/>
          </a:xfrm>
          <a:prstGeom prst="rect">
            <a:avLst/>
          </a:prstGeom>
        </p:spPr>
      </p:pic>
      <p:pic>
        <p:nvPicPr>
          <p:cNvPr id="40" name="picture 4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1600000">
            <a:off x="4317364" y="6435725"/>
            <a:ext cx="3168649" cy="222503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334</Words>
  <Application>WPS 演示</Application>
  <PresentationFormat/>
  <Paragraphs>24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Arial</vt:lpstr>
      <vt:lpstr>微软雅黑</vt:lpstr>
      <vt:lpstr>Arial Unicode MS</vt:lpstr>
      <vt:lpstr>Calibri</vt:lpstr>
      <vt:lpstr>Office theme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0</cp:lastModifiedBy>
  <cp:revision>2</cp:revision>
  <dcterms:created xsi:type="dcterms:W3CDTF">2026-01-05T02:04:00Z</dcterms:created>
  <dcterms:modified xsi:type="dcterms:W3CDTF">2026-01-05T07:53:03Z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wqlLaW5nc29mdCBQREYgdG8gV1BTIDExNQ</vt:lpwstr>
  </property>
  <property fmtid="{D5CDD505-2E9C-101B-9397-08002B2CF9AE}" pid="3" name="Created">
    <vt:filetime>2026-01-05T17:55:10Z</vt:filetime>
  </property>
  <property fmtid="{D5CDD505-2E9C-101B-9397-08002B2CF9AE}" pid="4" name="ICV">
    <vt:lpwstr>F935FF8921ED4592AC9FE3A1C8B87BCD</vt:lpwstr>
  </property>
  <property fmtid="{D5CDD505-2E9C-101B-9397-08002B2CF9AE}" pid="5" name="KSOProductBuildVer">
    <vt:lpwstr>2052-11.8.2.11813</vt:lpwstr>
  </property>
</Properties>
</file>